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91403" y="10070895"/>
            <a:ext cx="156464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notesSlide" Target="../notesSlides/notesSlide1.xml"/><Relationship Id="rId7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8.png"/><Relationship Id="rId6" Type="http://schemas.openxmlformats.org/officeDocument/2006/relationships/image" Target="../media/image9.jpg"/><Relationship Id="rId7" Type="http://schemas.openxmlformats.org/officeDocument/2006/relationships/notesSlide" Target="../notesSlides/notesSlide2.xml"/><Relationship Id="rId8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5" Type="http://schemas.openxmlformats.org/officeDocument/2006/relationships/image" Target="../media/image13.jpg"/><Relationship Id="rId6" Type="http://schemas.openxmlformats.org/officeDocument/2006/relationships/image" Target="../media/image14.jpg"/><Relationship Id="rId7" Type="http://schemas.openxmlformats.org/officeDocument/2006/relationships/image" Target="../media/image15.jpg"/><Relationship Id="rId8" Type="http://schemas.openxmlformats.org/officeDocument/2006/relationships/image" Target="../media/image16.png"/><Relationship Id="rId9" Type="http://schemas.openxmlformats.org/officeDocument/2006/relationships/image" Target="../media/image17.jpg"/><Relationship Id="rId10" Type="http://schemas.openxmlformats.org/officeDocument/2006/relationships/image" Target="../media/image18.jpg"/><Relationship Id="rId11" Type="http://schemas.openxmlformats.org/officeDocument/2006/relationships/notesSlide" Target="../notesSlides/notesSlide3.xml"/><Relationship Id="rId12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13/11/2018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:3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8319" y="1359711"/>
            <a:ext cx="6505575" cy="3197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Th</a:t>
            </a:r>
            <a:r>
              <a:rPr dirty="0" sz="1200" spc="-5" b="1">
                <a:latin typeface="Times New Roman"/>
                <a:cs typeface="Times New Roman"/>
              </a:rPr>
              <a:t>er</a:t>
            </a:r>
            <a:r>
              <a:rPr dirty="0" sz="1200" spc="-20" b="1">
                <a:latin typeface="Times New Roman"/>
                <a:cs typeface="Times New Roman"/>
              </a:rPr>
              <a:t>m</a:t>
            </a:r>
            <a:r>
              <a:rPr dirty="0" sz="1200" b="1">
                <a:latin typeface="Times New Roman"/>
                <a:cs typeface="Times New Roman"/>
              </a:rPr>
              <a:t>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n</a:t>
            </a:r>
            <a:r>
              <a:rPr dirty="0" sz="1200" spc="-5" b="1">
                <a:latin typeface="Times New Roman"/>
                <a:cs typeface="Times New Roman"/>
              </a:rPr>
              <a:t>er</a:t>
            </a:r>
            <a:r>
              <a:rPr dirty="0" sz="1200" b="1">
                <a:latin typeface="Times New Roman"/>
                <a:cs typeface="Times New Roman"/>
              </a:rPr>
              <a:t>gy, </a:t>
            </a:r>
            <a:r>
              <a:rPr dirty="0" sz="1200" spc="60" b="1">
                <a:latin typeface="Times New Roman"/>
                <a:cs typeface="Times New Roman"/>
              </a:rPr>
              <a:t>W</a:t>
            </a:r>
            <a:r>
              <a:rPr dirty="0" baseline="-10416" sz="1200" spc="-7" b="1">
                <a:latin typeface="Times New Roman"/>
                <a:cs typeface="Times New Roman"/>
              </a:rPr>
              <a:t>th</a:t>
            </a:r>
            <a:endParaRPr baseline="-10416" sz="1200">
              <a:latin typeface="Times New Roman"/>
              <a:cs typeface="Times New Roman"/>
            </a:endParaRPr>
          </a:p>
          <a:p>
            <a:pPr marL="12700" marR="5669280">
              <a:lnSpc>
                <a:spcPts val="1580"/>
              </a:lnSpc>
              <a:spcBef>
                <a:spcPts val="55"/>
              </a:spcBef>
            </a:pPr>
            <a:r>
              <a:rPr dirty="0" sz="1200" spc="65">
                <a:latin typeface="Times New Roman"/>
                <a:cs typeface="Times New Roman"/>
              </a:rPr>
              <a:t>W</a:t>
            </a:r>
            <a:r>
              <a:rPr dirty="0" baseline="-10416" sz="1200" spc="-15">
                <a:latin typeface="Times New Roman"/>
                <a:cs typeface="Times New Roman"/>
              </a:rPr>
              <a:t>t</a:t>
            </a:r>
            <a:r>
              <a:rPr dirty="0" baseline="-10416" sz="1200">
                <a:latin typeface="Times New Roman"/>
                <a:cs typeface="Times New Roman"/>
              </a:rPr>
              <a:t>h </a:t>
            </a:r>
            <a:r>
              <a:rPr dirty="0" baseline="-10416" sz="1200" spc="-52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mc</a:t>
            </a:r>
            <a:r>
              <a:rPr dirty="0" sz="1200" spc="-5">
                <a:latin typeface="Times New Roman"/>
                <a:cs typeface="Times New Roman"/>
              </a:rPr>
              <a:t> Δ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 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ss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C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sp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ic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ea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 spc="1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ity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ea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qui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ise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subst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2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 spc="10">
                <a:latin typeface="Times New Roman"/>
                <a:cs typeface="Times New Roman"/>
              </a:rPr>
              <a:t>J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-5">
                <a:latin typeface="Times New Roman"/>
                <a:cs typeface="Times New Roman"/>
              </a:rPr>
              <a:t>K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-5">
                <a:latin typeface="Times New Roman"/>
                <a:cs typeface="Times New Roman"/>
              </a:rPr>
              <a:t>K)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300"/>
              </a:lnSpc>
            </a:pP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mpl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Ow</a:t>
            </a:r>
            <a:r>
              <a:rPr dirty="0" sz="1200">
                <a:latin typeface="Times New Roman"/>
                <a:cs typeface="Times New Roman"/>
              </a:rPr>
              <a:t>ing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sho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rc</a:t>
            </a:r>
            <a:r>
              <a:rPr dirty="0" sz="1200">
                <a:latin typeface="Times New Roman"/>
                <a:cs typeface="Times New Roman"/>
              </a:rPr>
              <a:t>uit,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opp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du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tor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vi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cr</a:t>
            </a:r>
            <a:r>
              <a:rPr dirty="0" sz="1200">
                <a:latin typeface="Times New Roman"/>
                <a:cs typeface="Times New Roman"/>
              </a:rPr>
              <a:t>oss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tion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25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mm</a:t>
            </a:r>
            <a:r>
              <a:rPr dirty="0" baseline="38194" sz="1200">
                <a:latin typeface="Times New Roman"/>
                <a:cs typeface="Times New Roman"/>
              </a:rPr>
              <a:t>2 </a:t>
            </a:r>
            <a:r>
              <a:rPr dirty="0" baseline="38194" sz="1200" spc="-1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carr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rre</a:t>
            </a:r>
            <a:r>
              <a:rPr dirty="0" sz="1200">
                <a:latin typeface="Times New Roman"/>
                <a:cs typeface="Times New Roman"/>
              </a:rPr>
              <a:t>nt 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20000 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r 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30 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millis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onds. 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ting 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ea</a:t>
            </a:r>
            <a:r>
              <a:rPr dirty="0" sz="1200">
                <a:latin typeface="Times New Roman"/>
                <a:cs typeface="Times New Roman"/>
              </a:rPr>
              <a:t>t 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loss, 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ul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1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ondu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ssume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sp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ic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opp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390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J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-5">
                <a:latin typeface="Times New Roman"/>
                <a:cs typeface="Times New Roman"/>
              </a:rPr>
              <a:t>K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.k,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nsi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8900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K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 spc="10">
                <a:latin typeface="Times New Roman"/>
                <a:cs typeface="Times New Roman"/>
              </a:rPr>
              <a:t>/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baseline="38194" sz="1200">
                <a:latin typeface="Times New Roman"/>
                <a:cs typeface="Times New Roman"/>
              </a:rPr>
              <a:t>3 </a:t>
            </a:r>
            <a:r>
              <a:rPr dirty="0" baseline="38194" sz="1200" spc="-37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sistivi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0.018 µΩm.</a:t>
            </a:r>
            <a:endParaRPr sz="1200">
              <a:latin typeface="Times New Roman"/>
              <a:cs typeface="Times New Roman"/>
            </a:endParaRPr>
          </a:p>
          <a:p>
            <a:pPr marL="12700" marR="185420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Solution: </a:t>
            </a:r>
            <a:r>
              <a:rPr dirty="0" sz="1200" spc="-15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ea</a:t>
            </a:r>
            <a:r>
              <a:rPr dirty="0" sz="1200">
                <a:latin typeface="Times New Roman"/>
                <a:cs typeface="Times New Roman"/>
              </a:rPr>
              <a:t>t loss 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d, th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ll 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ic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ic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1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onv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to th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al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1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i.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65">
                <a:latin typeface="Times New Roman"/>
                <a:cs typeface="Times New Roman"/>
              </a:rPr>
              <a:t>W</a:t>
            </a:r>
            <a:r>
              <a:rPr dirty="0" baseline="-10416" sz="1200" spc="89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65">
                <a:latin typeface="Times New Roman"/>
                <a:cs typeface="Times New Roman"/>
              </a:rPr>
              <a:t>W</a:t>
            </a:r>
            <a:r>
              <a:rPr dirty="0" baseline="-10416" sz="1200">
                <a:latin typeface="Times New Roman"/>
                <a:cs typeface="Times New Roman"/>
              </a:rPr>
              <a:t>th</a:t>
            </a:r>
            <a:endParaRPr baseline="-10416"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45"/>
              </a:spcBef>
            </a:pPr>
            <a:r>
              <a:rPr dirty="0" sz="1200" spc="65">
                <a:latin typeface="Times New Roman"/>
                <a:cs typeface="Times New Roman"/>
              </a:rPr>
              <a:t>W</a:t>
            </a:r>
            <a:r>
              <a:rPr dirty="0" baseline="-10416" sz="1200">
                <a:latin typeface="Times New Roman"/>
                <a:cs typeface="Times New Roman"/>
              </a:rPr>
              <a:t>e </a:t>
            </a:r>
            <a:r>
              <a:rPr dirty="0" baseline="-10416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P.t =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I</a:t>
            </a:r>
            <a:r>
              <a:rPr dirty="0" baseline="38194" sz="1200" spc="7">
                <a:latin typeface="Times New Roman"/>
                <a:cs typeface="Times New Roman"/>
              </a:rPr>
              <a:t>2</a:t>
            </a:r>
            <a:r>
              <a:rPr dirty="0" sz="1200">
                <a:latin typeface="Times New Roman"/>
                <a:cs typeface="Times New Roman"/>
              </a:rPr>
              <a:t>R t, </a:t>
            </a:r>
            <a:r>
              <a:rPr dirty="0" sz="1200" spc="65">
                <a:latin typeface="Times New Roman"/>
                <a:cs typeface="Times New Roman"/>
              </a:rPr>
              <a:t>W</a:t>
            </a:r>
            <a:r>
              <a:rPr dirty="0" baseline="-10416" sz="1200" spc="-15">
                <a:latin typeface="Times New Roman"/>
                <a:cs typeface="Times New Roman"/>
              </a:rPr>
              <a:t>t</a:t>
            </a:r>
            <a:r>
              <a:rPr dirty="0" baseline="-10416" sz="1200">
                <a:latin typeface="Times New Roman"/>
                <a:cs typeface="Times New Roman"/>
              </a:rPr>
              <a:t>h </a:t>
            </a:r>
            <a:r>
              <a:rPr dirty="0" baseline="-10416" sz="1200" spc="-52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mc</a:t>
            </a:r>
            <a:r>
              <a:rPr dirty="0" sz="1200" spc="-5">
                <a:latin typeface="Times New Roman"/>
                <a:cs typeface="Times New Roman"/>
              </a:rPr>
              <a:t> Δ</a:t>
            </a:r>
            <a:r>
              <a:rPr dirty="0" sz="120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 marL="12700" marR="4349750">
              <a:lnSpc>
                <a:spcPct val="1100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volume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c</a:t>
            </a:r>
            <a:r>
              <a:rPr dirty="0" sz="1200">
                <a:latin typeface="Times New Roman"/>
                <a:cs typeface="Times New Roman"/>
              </a:rPr>
              <a:t>ond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, V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 spc="10">
                <a:latin typeface="Times New Roman"/>
                <a:cs typeface="Times New Roman"/>
              </a:rPr>
              <a:t>.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65">
                <a:latin typeface="Times New Roman"/>
                <a:cs typeface="Times New Roman"/>
              </a:rPr>
              <a:t>W</a:t>
            </a:r>
            <a:r>
              <a:rPr dirty="0" baseline="-10416" sz="1200" spc="7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65">
                <a:latin typeface="Times New Roman"/>
                <a:cs typeface="Times New Roman"/>
              </a:rPr>
              <a:t>W</a:t>
            </a:r>
            <a:r>
              <a:rPr dirty="0" baseline="-10416" sz="1200" spc="-15">
                <a:latin typeface="Times New Roman"/>
                <a:cs typeface="Times New Roman"/>
              </a:rPr>
              <a:t>th</a:t>
            </a:r>
            <a:endParaRPr baseline="-10416"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40"/>
              </a:spcBef>
            </a:pPr>
            <a:r>
              <a:rPr dirty="0" sz="1200" spc="-20">
                <a:latin typeface="Times New Roman"/>
                <a:cs typeface="Times New Roman"/>
              </a:rPr>
              <a:t>I</a:t>
            </a:r>
            <a:r>
              <a:rPr dirty="0" baseline="38194" sz="1200" spc="7">
                <a:latin typeface="Times New Roman"/>
                <a:cs typeface="Times New Roman"/>
              </a:rPr>
              <a:t>2</a:t>
            </a:r>
            <a:r>
              <a:rPr dirty="0" sz="1200">
                <a:latin typeface="Times New Roman"/>
                <a:cs typeface="Times New Roman"/>
              </a:rPr>
              <a:t>R t 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mc</a:t>
            </a:r>
            <a:r>
              <a:rPr dirty="0" sz="1200" spc="-5">
                <a:latin typeface="Times New Roman"/>
                <a:cs typeface="Times New Roman"/>
              </a:rPr>
              <a:t> Δ</a:t>
            </a:r>
            <a:r>
              <a:rPr dirty="0" sz="120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7427" y="4709915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119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8319" y="4563040"/>
            <a:ext cx="109347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0">
                <a:latin typeface="Times New Roman"/>
                <a:cs typeface="Times New Roman"/>
              </a:rPr>
              <a:t>I</a:t>
            </a:r>
            <a:r>
              <a:rPr dirty="0" baseline="38194" sz="1200">
                <a:latin typeface="Times New Roman"/>
                <a:cs typeface="Times New Roman"/>
              </a:rPr>
              <a:t>2 </a:t>
            </a:r>
            <a:r>
              <a:rPr dirty="0" baseline="38194" sz="1200" spc="-142">
                <a:latin typeface="Times New Roman"/>
                <a:cs typeface="Times New Roman"/>
              </a:rPr>
              <a:t> </a:t>
            </a:r>
            <a:r>
              <a:rPr dirty="0" sz="1200" spc="45">
                <a:latin typeface="Times New Roman"/>
                <a:cs typeface="Times New Roman"/>
              </a:rPr>
              <a:t>ρ</a:t>
            </a:r>
            <a:r>
              <a:rPr dirty="0" baseline="45751" sz="1275" spc="-637">
                <a:latin typeface="Cambria Math"/>
                <a:cs typeface="Cambria Math"/>
              </a:rPr>
              <a:t>𝐿𝐿</a:t>
            </a:r>
            <a:r>
              <a:rPr dirty="0" baseline="45751" sz="1275" spc="-157">
                <a:latin typeface="Cambria Math"/>
                <a:cs typeface="Cambria Math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 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ρ 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</a:t>
            </a:r>
            <a:r>
              <a:rPr dirty="0" sz="1200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ΔT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4755" y="4729134"/>
            <a:ext cx="93980" cy="133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-425">
                <a:latin typeface="Cambria Math"/>
                <a:cs typeface="Cambria Math"/>
              </a:rPr>
              <a:t>𝐴𝐴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5916" y="4678303"/>
            <a:ext cx="7683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Times New Roman"/>
                <a:cs typeface="Times New Roman"/>
              </a:rPr>
              <a:t>d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8319" y="4863387"/>
            <a:ext cx="145669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60">
                <a:latin typeface="Times New Roman"/>
                <a:cs typeface="Times New Roman"/>
              </a:rPr>
              <a:t>ρ</a:t>
            </a:r>
            <a:r>
              <a:rPr dirty="0" baseline="-10416" sz="1200">
                <a:latin typeface="Times New Roman"/>
                <a:cs typeface="Times New Roman"/>
              </a:rPr>
              <a:t>d </a:t>
            </a:r>
            <a:r>
              <a:rPr dirty="0" baseline="-10416" sz="1200" spc="-52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nsi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4755" y="5215290"/>
            <a:ext cx="93980" cy="133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-425">
                <a:latin typeface="Cambria Math"/>
                <a:cs typeface="Cambria Math"/>
              </a:rPr>
              <a:t>𝐴𝐴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57427" y="5196077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28319" y="5049196"/>
            <a:ext cx="126111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0">
                <a:latin typeface="Times New Roman"/>
                <a:cs typeface="Times New Roman"/>
              </a:rPr>
              <a:t>I</a:t>
            </a:r>
            <a:r>
              <a:rPr dirty="0" baseline="38194" sz="1200">
                <a:latin typeface="Times New Roman"/>
                <a:cs typeface="Times New Roman"/>
              </a:rPr>
              <a:t>2 </a:t>
            </a:r>
            <a:r>
              <a:rPr dirty="0" baseline="38194" sz="1200" spc="-142">
                <a:latin typeface="Times New Roman"/>
                <a:cs typeface="Times New Roman"/>
              </a:rPr>
              <a:t> </a:t>
            </a:r>
            <a:r>
              <a:rPr dirty="0" sz="1200" spc="45">
                <a:latin typeface="Times New Roman"/>
                <a:cs typeface="Times New Roman"/>
              </a:rPr>
              <a:t>ρ</a:t>
            </a:r>
            <a:r>
              <a:rPr dirty="0" baseline="45751" sz="1275" spc="-637">
                <a:latin typeface="Cambria Math"/>
                <a:cs typeface="Cambria Math"/>
              </a:rPr>
              <a:t>𝐿𝐿</a:t>
            </a:r>
            <a:r>
              <a:rPr dirty="0" baseline="45751" sz="1275" spc="-157">
                <a:latin typeface="Cambria Math"/>
                <a:cs typeface="Cambria Math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 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ρ 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.L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ΔT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05916" y="5164460"/>
            <a:ext cx="7683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Times New Roman"/>
                <a:cs typeface="Times New Roman"/>
              </a:rPr>
              <a:t>d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8319" y="5348318"/>
            <a:ext cx="869950" cy="267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56615" algn="l"/>
              </a:tabLst>
            </a:pPr>
            <a:r>
              <a:rPr dirty="0" baseline="-33730" sz="2100" spc="-7">
                <a:latin typeface="Times New Roman"/>
                <a:cs typeface="Times New Roman"/>
              </a:rPr>
              <a:t>Δ</a:t>
            </a:r>
            <a:r>
              <a:rPr dirty="0" baseline="-33730" sz="2100">
                <a:latin typeface="Times New Roman"/>
                <a:cs typeface="Times New Roman"/>
              </a:rPr>
              <a:t>T</a:t>
            </a:r>
            <a:r>
              <a:rPr dirty="0" baseline="-33730" sz="2100" spc="-15">
                <a:latin typeface="Times New Roman"/>
                <a:cs typeface="Times New Roman"/>
              </a:rPr>
              <a:t> </a:t>
            </a:r>
            <a:r>
              <a:rPr dirty="0" baseline="-33730" sz="2100">
                <a:latin typeface="Times New Roman"/>
                <a:cs typeface="Times New Roman"/>
              </a:rPr>
              <a:t>=</a:t>
            </a:r>
            <a:r>
              <a:rPr dirty="0" baseline="-33730" sz="2100" spc="-7">
                <a:latin typeface="Times New Roman"/>
                <a:cs typeface="Times New Roman"/>
              </a:rPr>
              <a:t> </a:t>
            </a:r>
            <a:r>
              <a:rPr dirty="0" sz="1000" spc="-5" u="heavy">
                <a:latin typeface="Cambria Math"/>
                <a:cs typeface="Cambria Math"/>
              </a:rPr>
              <a:t> </a:t>
            </a:r>
            <a:r>
              <a:rPr dirty="0" sz="1000" u="heavy">
                <a:latin typeface="Cambria Math"/>
                <a:cs typeface="Cambria Math"/>
              </a:rPr>
              <a:t> </a:t>
            </a:r>
            <a:r>
              <a:rPr dirty="0" sz="1000" spc="-50" u="heavy">
                <a:latin typeface="Cambria Math"/>
                <a:cs typeface="Cambria Math"/>
              </a:rPr>
              <a:t> </a:t>
            </a:r>
            <a:r>
              <a:rPr dirty="0" sz="1000" spc="-5" u="heavy">
                <a:latin typeface="Cambria Math"/>
                <a:cs typeface="Cambria Math"/>
              </a:rPr>
              <a:t>i</a:t>
            </a:r>
            <a:r>
              <a:rPr dirty="0" sz="1000" spc="-180" u="heavy">
                <a:latin typeface="Cambria Math"/>
                <a:cs typeface="Cambria Math"/>
              </a:rPr>
              <a:t> </a:t>
            </a:r>
            <a:r>
              <a:rPr dirty="0" sz="1000" spc="-10" u="heavy">
                <a:latin typeface="Cambria Math"/>
                <a:cs typeface="Cambria Math"/>
              </a:rPr>
              <a:t>2</a:t>
            </a:r>
            <a:r>
              <a:rPr dirty="0" sz="1000" spc="25" u="heavy">
                <a:latin typeface="Cambria Math"/>
                <a:cs typeface="Cambria Math"/>
              </a:rPr>
              <a:t> </a:t>
            </a:r>
            <a:r>
              <a:rPr dirty="0" sz="1000" spc="50" u="heavy">
                <a:latin typeface="Cambria Math"/>
                <a:cs typeface="Cambria Math"/>
              </a:rPr>
              <a:t>ρ</a:t>
            </a:r>
            <a:r>
              <a:rPr dirty="0" sz="1000" spc="-509" u="heavy">
                <a:latin typeface="Cambria Math"/>
                <a:cs typeface="Cambria Math"/>
              </a:rPr>
              <a:t>𝑡𝑡</a:t>
            </a:r>
            <a:r>
              <a:rPr dirty="0" sz="1000" spc="-5" u="heavy">
                <a:latin typeface="Times New Roman"/>
                <a:cs typeface="Times New Roman"/>
              </a:rPr>
              <a:t> </a:t>
            </a:r>
            <a:r>
              <a:rPr dirty="0" sz="1000" u="heavy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39731" y="5538815"/>
            <a:ext cx="240474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3630" algn="l"/>
              </a:tabLst>
            </a:pPr>
            <a:r>
              <a:rPr dirty="0" sz="1000" spc="-509">
                <a:latin typeface="Cambria Math"/>
                <a:cs typeface="Cambria Math"/>
              </a:rPr>
              <a:t>𝐴</a:t>
            </a:r>
            <a:r>
              <a:rPr dirty="0" sz="1000" spc="-484">
                <a:latin typeface="Cambria Math"/>
                <a:cs typeface="Cambria Math"/>
              </a:rPr>
              <a:t>𝐴</a:t>
            </a:r>
            <a:r>
              <a:rPr dirty="0" sz="1000" spc="-10">
                <a:latin typeface="Cambria Math"/>
                <a:cs typeface="Cambria Math"/>
              </a:rPr>
              <a:t>2</a:t>
            </a:r>
            <a:r>
              <a:rPr dirty="0" sz="1000" spc="30">
                <a:latin typeface="Cambria Math"/>
                <a:cs typeface="Cambria Math"/>
              </a:rPr>
              <a:t> </a:t>
            </a:r>
            <a:r>
              <a:rPr dirty="0" sz="1000" spc="50">
                <a:latin typeface="Cambria Math"/>
                <a:cs typeface="Cambria Math"/>
              </a:rPr>
              <a:t>ρ</a:t>
            </a:r>
            <a:r>
              <a:rPr dirty="0" sz="1000" spc="-10">
                <a:latin typeface="Cambria Math"/>
                <a:cs typeface="Cambria Math"/>
              </a:rPr>
              <a:t>d</a:t>
            </a:r>
            <a:r>
              <a:rPr dirty="0" sz="1000" spc="80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c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baseline="2777" sz="1500" spc="-15">
                <a:latin typeface="Cambria Math"/>
                <a:cs typeface="Cambria Math"/>
              </a:rPr>
              <a:t>(</a:t>
            </a:r>
            <a:r>
              <a:rPr dirty="0" sz="1000" spc="-10">
                <a:latin typeface="Cambria Math"/>
                <a:cs typeface="Cambria Math"/>
              </a:rPr>
              <a:t>2</a:t>
            </a:r>
            <a:r>
              <a:rPr dirty="0" sz="1000" spc="50">
                <a:latin typeface="Cambria Math"/>
                <a:cs typeface="Cambria Math"/>
              </a:rPr>
              <a:t>5</a:t>
            </a:r>
            <a:r>
              <a:rPr dirty="0" sz="1000" spc="-10">
                <a:latin typeface="Cambria Math"/>
                <a:cs typeface="Cambria Math"/>
              </a:rPr>
              <a:t>∗</a:t>
            </a:r>
            <a:r>
              <a:rPr dirty="0" sz="1000" spc="-10">
                <a:latin typeface="Cambria Math"/>
                <a:cs typeface="Cambria Math"/>
              </a:rPr>
              <a:t>1</a:t>
            </a:r>
            <a:r>
              <a:rPr dirty="0" sz="1000" spc="50">
                <a:latin typeface="Cambria Math"/>
                <a:cs typeface="Cambria Math"/>
              </a:rPr>
              <a:t>0</a:t>
            </a:r>
            <a:r>
              <a:rPr dirty="0" sz="1000" spc="-35">
                <a:latin typeface="Cambria Math"/>
                <a:cs typeface="Cambria Math"/>
              </a:rPr>
              <a:t>−</a:t>
            </a:r>
            <a:r>
              <a:rPr dirty="0" sz="1000" spc="5">
                <a:latin typeface="Cambria Math"/>
                <a:cs typeface="Cambria Math"/>
              </a:rPr>
              <a:t>6</a:t>
            </a:r>
            <a:r>
              <a:rPr dirty="0" baseline="2777" sz="1500">
                <a:latin typeface="Cambria Math"/>
                <a:cs typeface="Cambria Math"/>
              </a:rPr>
              <a:t>)</a:t>
            </a:r>
            <a:r>
              <a:rPr dirty="0" sz="1000" spc="5">
                <a:latin typeface="Cambria Math"/>
                <a:cs typeface="Cambria Math"/>
              </a:rPr>
              <a:t>2</a:t>
            </a:r>
            <a:r>
              <a:rPr dirty="0" sz="1000" spc="0">
                <a:latin typeface="Cambria Math"/>
                <a:cs typeface="Cambria Math"/>
              </a:rPr>
              <a:t>∗</a:t>
            </a:r>
            <a:r>
              <a:rPr dirty="0" sz="1000" spc="-10">
                <a:latin typeface="Cambria Math"/>
                <a:cs typeface="Cambria Math"/>
              </a:rPr>
              <a:t>890</a:t>
            </a:r>
            <a:r>
              <a:rPr dirty="0" sz="1000" spc="55">
                <a:latin typeface="Cambria Math"/>
                <a:cs typeface="Cambria Math"/>
              </a:rPr>
              <a:t>0</a:t>
            </a:r>
            <a:r>
              <a:rPr dirty="0" sz="1000" spc="-5">
                <a:latin typeface="Cambria Math"/>
                <a:cs typeface="Cambria Math"/>
              </a:rPr>
              <a:t>.390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34311" y="5518403"/>
            <a:ext cx="1912620" cy="0"/>
          </a:xfrm>
          <a:custGeom>
            <a:avLst/>
            <a:gdLst/>
            <a:ahLst/>
            <a:cxnLst/>
            <a:rect l="l" t="t" r="r" b="b"/>
            <a:pathLst>
              <a:path w="1912620" h="0">
                <a:moveTo>
                  <a:pt x="0" y="0"/>
                </a:moveTo>
                <a:lnTo>
                  <a:pt x="1912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576778" y="5343764"/>
            <a:ext cx="4291965" cy="273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730" sz="2100">
                <a:latin typeface="Times New Roman"/>
                <a:cs typeface="Times New Roman"/>
              </a:rPr>
              <a:t>=</a:t>
            </a:r>
            <a:r>
              <a:rPr dirty="0" baseline="-33730" sz="2100" spc="-7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Cambria Math"/>
                <a:cs typeface="Cambria Math"/>
              </a:rPr>
              <a:t>2</a:t>
            </a:r>
            <a:r>
              <a:rPr dirty="0" baseline="2777" sz="1500" spc="-15">
                <a:latin typeface="Cambria Math"/>
                <a:cs typeface="Cambria Math"/>
              </a:rPr>
              <a:t>(</a:t>
            </a:r>
            <a:r>
              <a:rPr dirty="0" sz="1000" spc="-10">
                <a:latin typeface="Cambria Math"/>
                <a:cs typeface="Cambria Math"/>
              </a:rPr>
              <a:t>20</a:t>
            </a:r>
            <a:r>
              <a:rPr dirty="0" sz="1000" spc="55">
                <a:latin typeface="Cambria Math"/>
                <a:cs typeface="Cambria Math"/>
              </a:rPr>
              <a:t> </a:t>
            </a:r>
            <a:r>
              <a:rPr dirty="0" sz="1000" spc="-10">
                <a:latin typeface="Cambria Math"/>
                <a:cs typeface="Cambria Math"/>
              </a:rPr>
              <a:t>00</a:t>
            </a:r>
            <a:r>
              <a:rPr dirty="0" sz="1000" spc="55">
                <a:latin typeface="Cambria Math"/>
                <a:cs typeface="Cambria Math"/>
              </a:rPr>
              <a:t>0</a:t>
            </a:r>
            <a:r>
              <a:rPr dirty="0" baseline="2777" sz="1500">
                <a:latin typeface="Cambria Math"/>
                <a:cs typeface="Cambria Math"/>
              </a:rPr>
              <a:t>)</a:t>
            </a:r>
            <a:r>
              <a:rPr dirty="0" sz="1000" spc="25">
                <a:latin typeface="Cambria Math"/>
                <a:cs typeface="Cambria Math"/>
              </a:rPr>
              <a:t>2</a:t>
            </a:r>
            <a:r>
              <a:rPr dirty="0" sz="1000" spc="-10">
                <a:latin typeface="Cambria Math"/>
                <a:cs typeface="Cambria Math"/>
              </a:rPr>
              <a:t>∗</a:t>
            </a:r>
            <a:r>
              <a:rPr dirty="0" sz="1000" spc="5">
                <a:latin typeface="Cambria Math"/>
                <a:cs typeface="Cambria Math"/>
              </a:rPr>
              <a:t>0</a:t>
            </a:r>
            <a:r>
              <a:rPr dirty="0" sz="1000" spc="-5">
                <a:latin typeface="Cambria Math"/>
                <a:cs typeface="Cambria Math"/>
              </a:rPr>
              <a:t>.1</a:t>
            </a:r>
            <a:r>
              <a:rPr dirty="0" sz="1000" spc="30">
                <a:latin typeface="Cambria Math"/>
                <a:cs typeface="Cambria Math"/>
              </a:rPr>
              <a:t>8</a:t>
            </a:r>
            <a:r>
              <a:rPr dirty="0" sz="1000" spc="0">
                <a:latin typeface="Cambria Math"/>
                <a:cs typeface="Cambria Math"/>
              </a:rPr>
              <a:t>∗</a:t>
            </a:r>
            <a:r>
              <a:rPr dirty="0" sz="1000" spc="-10">
                <a:latin typeface="Cambria Math"/>
                <a:cs typeface="Cambria Math"/>
              </a:rPr>
              <a:t>1</a:t>
            </a:r>
            <a:r>
              <a:rPr dirty="0" sz="1000" spc="30">
                <a:latin typeface="Cambria Math"/>
                <a:cs typeface="Cambria Math"/>
              </a:rPr>
              <a:t>0</a:t>
            </a:r>
            <a:r>
              <a:rPr dirty="0" sz="1000" spc="-25">
                <a:latin typeface="Cambria Math"/>
                <a:cs typeface="Cambria Math"/>
              </a:rPr>
              <a:t>−</a:t>
            </a:r>
            <a:r>
              <a:rPr dirty="0" sz="1000" spc="5">
                <a:latin typeface="Cambria Math"/>
                <a:cs typeface="Cambria Math"/>
              </a:rPr>
              <a:t>6</a:t>
            </a:r>
            <a:r>
              <a:rPr dirty="0" sz="1000" spc="-10">
                <a:latin typeface="Cambria Math"/>
                <a:cs typeface="Cambria Math"/>
              </a:rPr>
              <a:t>∗</a:t>
            </a:r>
            <a:r>
              <a:rPr dirty="0" sz="1000" spc="-10">
                <a:latin typeface="Cambria Math"/>
                <a:cs typeface="Cambria Math"/>
              </a:rPr>
              <a:t>3</a:t>
            </a:r>
            <a:r>
              <a:rPr dirty="0" sz="1000" spc="50">
                <a:latin typeface="Cambria Math"/>
                <a:cs typeface="Cambria Math"/>
              </a:rPr>
              <a:t>0</a:t>
            </a:r>
            <a:r>
              <a:rPr dirty="0" sz="1000" spc="-10">
                <a:latin typeface="Cambria Math"/>
                <a:cs typeface="Cambria Math"/>
              </a:rPr>
              <a:t>∗</a:t>
            </a:r>
            <a:r>
              <a:rPr dirty="0" sz="1000" spc="-10">
                <a:latin typeface="Cambria Math"/>
                <a:cs typeface="Cambria Math"/>
              </a:rPr>
              <a:t>1</a:t>
            </a:r>
            <a:r>
              <a:rPr dirty="0" sz="1000" spc="30">
                <a:latin typeface="Cambria Math"/>
                <a:cs typeface="Cambria Math"/>
              </a:rPr>
              <a:t>0</a:t>
            </a:r>
            <a:r>
              <a:rPr dirty="0" sz="1000" spc="-25">
                <a:latin typeface="Cambria Math"/>
                <a:cs typeface="Cambria Math"/>
              </a:rPr>
              <a:t>−</a:t>
            </a:r>
            <a:r>
              <a:rPr dirty="0" sz="1000" spc="5">
                <a:latin typeface="Cambria Math"/>
                <a:cs typeface="Cambria Math"/>
              </a:rPr>
              <a:t>3</a:t>
            </a:r>
            <a:r>
              <a:rPr dirty="0" baseline="-33730" sz="2100">
                <a:latin typeface="Times New Roman"/>
                <a:cs typeface="Times New Roman"/>
              </a:rPr>
              <a:t>=</a:t>
            </a:r>
            <a:r>
              <a:rPr dirty="0" baseline="-33730" sz="2100" spc="-7">
                <a:latin typeface="Times New Roman"/>
                <a:cs typeface="Times New Roman"/>
              </a:rPr>
              <a:t> </a:t>
            </a:r>
            <a:r>
              <a:rPr dirty="0" baseline="-33730" sz="2100" spc="7">
                <a:latin typeface="Times New Roman"/>
                <a:cs typeface="Times New Roman"/>
              </a:rPr>
              <a:t>0</a:t>
            </a:r>
            <a:r>
              <a:rPr dirty="0" baseline="-33730" sz="2100" spc="-7">
                <a:latin typeface="Times New Roman"/>
                <a:cs typeface="Times New Roman"/>
              </a:rPr>
              <a:t>.</a:t>
            </a:r>
            <a:r>
              <a:rPr dirty="0" baseline="-33730" sz="2100" spc="-15">
                <a:latin typeface="Times New Roman"/>
                <a:cs typeface="Times New Roman"/>
              </a:rPr>
              <a:t>21</a:t>
            </a:r>
            <a:r>
              <a:rPr dirty="0" baseline="-33730" sz="2100" spc="7">
                <a:latin typeface="Times New Roman"/>
                <a:cs typeface="Times New Roman"/>
              </a:rPr>
              <a:t>6</a:t>
            </a:r>
            <a:r>
              <a:rPr dirty="0" baseline="-33730" sz="2100" spc="-15">
                <a:latin typeface="Times New Roman"/>
                <a:cs typeface="Times New Roman"/>
              </a:rPr>
              <a:t>/</a:t>
            </a:r>
            <a:r>
              <a:rPr dirty="0" baseline="-33730" sz="2100" spc="7">
                <a:latin typeface="Times New Roman"/>
                <a:cs typeface="Times New Roman"/>
              </a:rPr>
              <a:t>2</a:t>
            </a:r>
            <a:r>
              <a:rPr dirty="0" baseline="-33730" sz="2100" spc="-7">
                <a:latin typeface="Times New Roman"/>
                <a:cs typeface="Times New Roman"/>
              </a:rPr>
              <a:t>.</a:t>
            </a:r>
            <a:r>
              <a:rPr dirty="0" baseline="-33730" sz="2100" spc="-15">
                <a:latin typeface="Times New Roman"/>
                <a:cs typeface="Times New Roman"/>
              </a:rPr>
              <a:t>16</a:t>
            </a:r>
            <a:r>
              <a:rPr dirty="0" baseline="-33730" sz="2100" spc="7">
                <a:latin typeface="Times New Roman"/>
                <a:cs typeface="Times New Roman"/>
              </a:rPr>
              <a:t>9</a:t>
            </a:r>
            <a:r>
              <a:rPr dirty="0" baseline="-33730" sz="2100" spc="-15">
                <a:latin typeface="Times New Roman"/>
                <a:cs typeface="Times New Roman"/>
              </a:rPr>
              <a:t>*10</a:t>
            </a:r>
            <a:r>
              <a:rPr dirty="0" baseline="-12345" sz="1350">
                <a:latin typeface="Times New Roman"/>
                <a:cs typeface="Times New Roman"/>
              </a:rPr>
              <a:t>-3 </a:t>
            </a:r>
            <a:r>
              <a:rPr dirty="0" baseline="-12345" sz="1350" spc="-150">
                <a:latin typeface="Times New Roman"/>
                <a:cs typeface="Times New Roman"/>
              </a:rPr>
              <a:t> </a:t>
            </a:r>
            <a:r>
              <a:rPr dirty="0" baseline="-33730" sz="2100">
                <a:latin typeface="Times New Roman"/>
                <a:cs typeface="Times New Roman"/>
              </a:rPr>
              <a:t>=</a:t>
            </a:r>
            <a:r>
              <a:rPr dirty="0" baseline="-33730" sz="2100" spc="-7">
                <a:latin typeface="Times New Roman"/>
                <a:cs typeface="Times New Roman"/>
              </a:rPr>
              <a:t> </a:t>
            </a:r>
            <a:r>
              <a:rPr dirty="0" baseline="-33730" sz="2100" spc="7">
                <a:latin typeface="Times New Roman"/>
                <a:cs typeface="Times New Roman"/>
              </a:rPr>
              <a:t>99</a:t>
            </a:r>
            <a:r>
              <a:rPr dirty="0" baseline="-33730" sz="2100" spc="-22">
                <a:latin typeface="Times New Roman"/>
                <a:cs typeface="Times New Roman"/>
              </a:rPr>
              <a:t>.</a:t>
            </a:r>
            <a:r>
              <a:rPr dirty="0" baseline="-33730" sz="2100" spc="7">
                <a:latin typeface="Times New Roman"/>
                <a:cs typeface="Times New Roman"/>
              </a:rPr>
              <a:t>5</a:t>
            </a:r>
            <a:r>
              <a:rPr dirty="0" baseline="-33730" sz="2100" spc="-15">
                <a:latin typeface="Times New Roman"/>
                <a:cs typeface="Times New Roman"/>
              </a:rPr>
              <a:t>8</a:t>
            </a:r>
            <a:r>
              <a:rPr dirty="0" baseline="-33730" sz="2100">
                <a:latin typeface="Times New Roman"/>
                <a:cs typeface="Times New Roman"/>
              </a:rPr>
              <a:t>5 K</a:t>
            </a:r>
            <a:endParaRPr baseline="-33730" sz="2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8319" y="5925615"/>
            <a:ext cx="6504940" cy="579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OWER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5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m 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>
                <a:latin typeface="Times New Roman"/>
                <a:cs typeface="Times New Roman"/>
              </a:rPr>
              <a:t>r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ppli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ovide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indi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tion 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how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 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k 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1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y 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1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sion)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acc</a:t>
            </a:r>
            <a:r>
              <a:rPr dirty="0" sz="1200">
                <a:latin typeface="Times New Roman"/>
                <a:cs typeface="Times New Roman"/>
              </a:rPr>
              <a:t>omplish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in 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sp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mount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; th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is, po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 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k.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8319" y="7106715"/>
            <a:ext cx="3986529" cy="9505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ith 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1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5">
                <a:latin typeface="Times New Roman"/>
                <a:cs typeface="Times New Roman"/>
              </a:rPr>
              <a:t>ea</a:t>
            </a:r>
            <a:r>
              <a:rPr dirty="0" sz="1200">
                <a:latin typeface="Times New Roman"/>
                <a:cs typeface="Times New Roman"/>
              </a:rPr>
              <a:t>su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d in joul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time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 in s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onds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200">
              <a:latin typeface="Times New Roman"/>
              <a:cs typeface="Times New Roman"/>
            </a:endParaRPr>
          </a:p>
          <a:p>
            <a:pPr marL="31115">
              <a:lnSpc>
                <a:spcPts val="1000"/>
              </a:lnSpc>
            </a:pPr>
          </a:p>
          <a:p>
            <a:pPr marL="12700" marR="3524885">
              <a:lnSpc>
                <a:spcPct val="110800"/>
              </a:lnSpc>
            </a:pPr>
            <a:r>
              <a:rPr dirty="0" sz="1200">
                <a:latin typeface="Times New Roman"/>
                <a:cs typeface="Times New Roman"/>
              </a:rPr>
              <a:t>P 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 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ωT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8319" y="9497871"/>
            <a:ext cx="58775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5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 substitution of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hm</a:t>
            </a:r>
            <a:r>
              <a:rPr dirty="0" sz="1200" spc="-5">
                <a:latin typeface="Times New Roman"/>
                <a:cs typeface="Times New Roman"/>
              </a:rPr>
              <a:t>’</a:t>
            </a:r>
            <a:r>
              <a:rPr dirty="0" sz="1200">
                <a:latin typeface="Times New Roman"/>
                <a:cs typeface="Times New Roman"/>
              </a:rPr>
              <a:t>s l</a:t>
            </a:r>
            <a:r>
              <a:rPr dirty="0" sz="1200" spc="-5">
                <a:latin typeface="Times New Roman"/>
                <a:cs typeface="Times New Roman"/>
              </a:rPr>
              <a:t>aw</a:t>
            </a:r>
            <a:r>
              <a:rPr dirty="0" sz="1200">
                <a:latin typeface="Times New Roman"/>
                <a:cs typeface="Times New Roman"/>
              </a:rPr>
              <a:t>, 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q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tion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ca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in t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o oth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f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ms: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59447" y="6610036"/>
            <a:ext cx="2466963" cy="466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54986" y="6524311"/>
            <a:ext cx="3057523" cy="552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59447" y="8077200"/>
            <a:ext cx="3238488" cy="13902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13/11/2018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:3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8319" y="3305859"/>
            <a:ext cx="6506845" cy="2192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suppli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2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20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min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he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impo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q.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bove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nnot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ov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d.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ear</a:t>
            </a:r>
            <a:r>
              <a:rPr dirty="0" sz="1200" spc="25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llo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: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he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ss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ith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supp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simp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tion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supp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volt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t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min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od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>
                <a:latin typeface="Times New Roman"/>
                <a:cs typeface="Times New Roman"/>
              </a:rPr>
              <a:t> supp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volt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its m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15">
                <a:latin typeface="Times New Roman"/>
                <a:cs typeface="Times New Roman"/>
              </a:rPr>
              <a:t>u</a:t>
            </a:r>
            <a:r>
              <a:rPr dirty="0" sz="1200">
                <a:latin typeface="Times New Roman"/>
                <a:cs typeface="Times New Roman"/>
              </a:rPr>
              <a:t>m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rre</a:t>
            </a:r>
            <a:r>
              <a:rPr dirty="0" sz="1200">
                <a:latin typeface="Times New Roman"/>
                <a:cs typeface="Times New Roman"/>
              </a:rPr>
              <a:t>nt </a:t>
            </a:r>
            <a:r>
              <a:rPr dirty="0" sz="1200" spc="-5">
                <a:latin typeface="Times New Roman"/>
                <a:cs typeface="Times New Roman"/>
              </a:rPr>
              <a:t>ra</a:t>
            </a:r>
            <a:r>
              <a:rPr dirty="0" sz="1200">
                <a:latin typeface="Times New Roman"/>
                <a:cs typeface="Times New Roman"/>
              </a:rPr>
              <a:t>ti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E</a:t>
            </a:r>
            <a:r>
              <a:rPr dirty="0" sz="1200" spc="-5" b="1">
                <a:latin typeface="Times New Roman"/>
                <a:cs typeface="Times New Roman"/>
              </a:rPr>
              <a:t>N</a:t>
            </a:r>
            <a:r>
              <a:rPr dirty="0" sz="1200" b="1">
                <a:latin typeface="Times New Roman"/>
                <a:cs typeface="Times New Roman"/>
              </a:rPr>
              <a:t>E</a:t>
            </a:r>
            <a:r>
              <a:rPr dirty="0" sz="1200" spc="-5" b="1">
                <a:latin typeface="Times New Roman"/>
                <a:cs typeface="Times New Roman"/>
              </a:rPr>
              <a:t>R</a:t>
            </a:r>
            <a:r>
              <a:rPr dirty="0" sz="1200" spc="-10" b="1">
                <a:latin typeface="Times New Roman"/>
                <a:cs typeface="Times New Roman"/>
              </a:rPr>
              <a:t>G</a:t>
            </a:r>
            <a:r>
              <a:rPr dirty="0" sz="1200" b="1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580"/>
              </a:lnSpc>
              <a:spcBef>
                <a:spcPts val="55"/>
              </a:spcBef>
            </a:pP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hi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</a:t>
            </a:r>
            <a:r>
              <a:rPr dirty="0" sz="1200">
                <a:latin typeface="Times New Roman"/>
                <a:cs typeface="Times New Roman"/>
              </a:rPr>
              <a:t>te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doing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k,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du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5">
                <a:latin typeface="Times New Roman"/>
                <a:cs typeface="Times New Roman"/>
              </a:rPr>
              <a:t>er</a:t>
            </a:r>
            <a:r>
              <a:rPr dirty="0" sz="1200" spc="1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y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onv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y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m,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must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>
                <a:latin typeface="Times New Roman"/>
                <a:cs typeface="Times New Roman"/>
              </a:rPr>
              <a:t> ov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iod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580"/>
              </a:lnSpc>
              <a:spcBef>
                <a:spcPts val="15"/>
              </a:spcBef>
            </a:pPr>
            <a:r>
              <a:rPr dirty="0" sz="1200">
                <a:latin typeface="Times New Roman"/>
                <a:cs typeface="Times New Roman"/>
              </a:rPr>
              <a:t>Sin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ea</a:t>
            </a:r>
            <a:r>
              <a:rPr dirty="0" sz="1200">
                <a:latin typeface="Times New Roman"/>
                <a:cs typeface="Times New Roman"/>
              </a:rPr>
              <a:t>su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</a:t>
            </a:r>
            <a:r>
              <a:rPr dirty="0" sz="1200">
                <a:latin typeface="Times New Roman"/>
                <a:cs typeface="Times New Roman"/>
              </a:rPr>
              <a:t>tts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jo</a:t>
            </a:r>
            <a:r>
              <a:rPr dirty="0" sz="1200" spc="-15">
                <a:latin typeface="Times New Roman"/>
                <a:cs typeface="Times New Roman"/>
              </a:rPr>
              <a:t>u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ond)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time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onds,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unit 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 spc="1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</a:t>
            </a:r>
            <a:r>
              <a:rPr dirty="0" sz="1200">
                <a:latin typeface="Times New Roman"/>
                <a:cs typeface="Times New Roman"/>
              </a:rPr>
              <a:t>tt</a:t>
            </a:r>
            <a:r>
              <a:rPr dirty="0" sz="1200">
                <a:latin typeface="Times New Roman"/>
                <a:cs typeface="Times New Roman"/>
              </a:rPr>
              <a:t> s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ond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joule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note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15</a:t>
            </a:r>
            <a:r>
              <a:rPr dirty="0" sz="1200" spc="-5">
                <a:latin typeface="Times New Roman"/>
                <a:cs typeface="Times New Roman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</a:t>
            </a:r>
            <a:r>
              <a:rPr dirty="0" sz="1200">
                <a:latin typeface="Times New Roman"/>
                <a:cs typeface="Times New Roman"/>
              </a:rPr>
              <a:t>tt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10">
                <a:latin typeface="Times New Roman"/>
                <a:cs typeface="Times New Roman"/>
              </a:rPr>
              <a:t>d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too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sm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ll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nti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y 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r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most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 pu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pos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s, so the</a:t>
            </a:r>
            <a:r>
              <a:rPr dirty="0" sz="1200" spc="-5">
                <a:latin typeface="Times New Roman"/>
                <a:cs typeface="Times New Roman"/>
              </a:rPr>
              <a:t> wa</a:t>
            </a:r>
            <a:r>
              <a:rPr dirty="0" sz="1200">
                <a:latin typeface="Times New Roman"/>
                <a:cs typeface="Times New Roman"/>
              </a:rPr>
              <a:t>tthour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h)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kilo</a:t>
            </a:r>
            <a:r>
              <a:rPr dirty="0" sz="1200" spc="-5">
                <a:latin typeface="Times New Roman"/>
                <a:cs typeface="Times New Roman"/>
              </a:rPr>
              <a:t>wa</a:t>
            </a:r>
            <a:r>
              <a:rPr dirty="0" sz="1200">
                <a:latin typeface="Times New Roman"/>
                <a:cs typeface="Times New Roman"/>
              </a:rPr>
              <a:t>tt hour</a:t>
            </a:r>
            <a:r>
              <a:rPr dirty="0" sz="1200" spc="-5">
                <a:latin typeface="Times New Roman"/>
                <a:cs typeface="Times New Roman"/>
              </a:rPr>
              <a:t> (</a:t>
            </a:r>
            <a:r>
              <a:rPr dirty="0" sz="1200">
                <a:latin typeface="Times New Roman"/>
                <a:cs typeface="Times New Roman"/>
              </a:rPr>
              <a:t>k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h)</a:t>
            </a:r>
            <a:r>
              <a:rPr dirty="0" sz="1200" spc="-5">
                <a:latin typeface="Times New Roman"/>
                <a:cs typeface="Times New Roman"/>
              </a:rPr>
              <a:t> ar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ef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ollo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319" y="6884211"/>
            <a:ext cx="5899785" cy="781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onsid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1 k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h is 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1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dissip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2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100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bulb in 10 h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kil</a:t>
            </a:r>
            <a:r>
              <a:rPr dirty="0" sz="1200" spc="-15" b="1">
                <a:latin typeface="Times New Roman"/>
                <a:cs typeface="Times New Roman"/>
              </a:rPr>
              <a:t>o</a:t>
            </a:r>
            <a:r>
              <a:rPr dirty="0" sz="1200" spc="5" b="1">
                <a:latin typeface="Times New Roman"/>
                <a:cs typeface="Times New Roman"/>
              </a:rPr>
              <a:t>w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5" b="1">
                <a:latin typeface="Times New Roman"/>
                <a:cs typeface="Times New Roman"/>
              </a:rPr>
              <a:t>tt</a:t>
            </a:r>
            <a:r>
              <a:rPr dirty="0" sz="1200" b="1">
                <a:latin typeface="Times New Roman"/>
                <a:cs typeface="Times New Roman"/>
              </a:rPr>
              <a:t>hour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 inst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um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su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1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suppli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to the</a:t>
            </a:r>
            <a:r>
              <a:rPr dirty="0" sz="1200" spc="-5">
                <a:latin typeface="Times New Roman"/>
                <a:cs typeface="Times New Roman"/>
              </a:rPr>
              <a:t> re</a:t>
            </a:r>
            <a:r>
              <a:rPr dirty="0" sz="1200">
                <a:latin typeface="Times New Roman"/>
                <a:cs typeface="Times New Roman"/>
              </a:rPr>
              <a:t>sid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or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omm</a:t>
            </a:r>
            <a:r>
              <a:rPr dirty="0" sz="1200" spc="-5">
                <a:latin typeface="Times New Roman"/>
                <a:cs typeface="Times New Roman"/>
              </a:rPr>
              <a:t>erc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us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  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9447" y="1151194"/>
            <a:ext cx="3448037" cy="1914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72944" y="3092208"/>
            <a:ext cx="1733546" cy="3522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9447" y="5721108"/>
            <a:ext cx="2343138" cy="11329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9447" y="7887982"/>
            <a:ext cx="4905362" cy="250506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13/11/2018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:3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8319" y="1359711"/>
            <a:ext cx="4107815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E</a:t>
            </a:r>
            <a:r>
              <a:rPr dirty="0" sz="1200" spc="-5" b="1">
                <a:latin typeface="Times New Roman"/>
                <a:cs typeface="Times New Roman"/>
              </a:rPr>
              <a:t>F</a:t>
            </a:r>
            <a:r>
              <a:rPr dirty="0" sz="1200" spc="-15" b="1">
                <a:latin typeface="Times New Roman"/>
                <a:cs typeface="Times New Roman"/>
              </a:rPr>
              <a:t>F</a:t>
            </a:r>
            <a:r>
              <a:rPr dirty="0" sz="1200" b="1">
                <a:latin typeface="Times New Roman"/>
                <a:cs typeface="Times New Roman"/>
              </a:rPr>
              <a:t>I</a:t>
            </a:r>
            <a:r>
              <a:rPr dirty="0" sz="1200" spc="-5" b="1">
                <a:latin typeface="Times New Roman"/>
                <a:cs typeface="Times New Roman"/>
              </a:rPr>
              <a:t>C</a:t>
            </a:r>
            <a:r>
              <a:rPr dirty="0" sz="1200" b="1">
                <a:latin typeface="Times New Roman"/>
                <a:cs typeface="Times New Roman"/>
              </a:rPr>
              <a:t>IE</a:t>
            </a:r>
            <a:r>
              <a:rPr dirty="0" sz="1200" spc="-5" b="1">
                <a:latin typeface="Times New Roman"/>
                <a:cs typeface="Times New Roman"/>
              </a:rPr>
              <a:t>NCY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1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input =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1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>
                <a:latin typeface="Times New Roman"/>
                <a:cs typeface="Times New Roman"/>
              </a:rPr>
              <a:t>tput +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1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lost 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sto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25">
                <a:latin typeface="Times New Roman"/>
                <a:cs typeface="Times New Roman"/>
              </a:rPr>
              <a:t>s</a:t>
            </a:r>
            <a:r>
              <a:rPr dirty="0" sz="1200" spc="-40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319" y="6228891"/>
            <a:ext cx="46678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n t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ms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input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output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10">
                <a:latin typeface="Times New Roman"/>
                <a:cs typeface="Times New Roman"/>
              </a:rPr>
              <a:t>g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,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ff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1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 is 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iv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9436" y="1755790"/>
            <a:ext cx="3143248" cy="1695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9435" y="3477767"/>
            <a:ext cx="3438524" cy="13808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9435" y="4858652"/>
            <a:ext cx="3476624" cy="7810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064636" y="5077726"/>
            <a:ext cx="2809875" cy="5619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9435" y="5770764"/>
            <a:ext cx="3752850" cy="4286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331347" y="5666244"/>
            <a:ext cx="1943088" cy="5331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59436" y="6427208"/>
            <a:ext cx="2009773" cy="51434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59436" y="6967844"/>
            <a:ext cx="4676773" cy="29146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13/11/2018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:3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8319" y="1356663"/>
            <a:ext cx="6457315" cy="3196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30175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substitute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fac</a:t>
            </a:r>
            <a:r>
              <a:rPr dirty="0" sz="1200">
                <a:latin typeface="Times New Roman"/>
                <a:cs typeface="Times New Roman"/>
              </a:rPr>
              <a:t>t th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</a:t>
            </a:r>
            <a:r>
              <a:rPr dirty="0" sz="1200" spc="60">
                <a:latin typeface="Times New Roman"/>
                <a:cs typeface="Times New Roman"/>
              </a:rPr>
              <a:t>p</a:t>
            </a:r>
            <a:r>
              <a:rPr dirty="0" baseline="-10416" sz="1200">
                <a:latin typeface="Times New Roman"/>
                <a:cs typeface="Times New Roman"/>
              </a:rPr>
              <a:t>i</a:t>
            </a:r>
            <a:r>
              <a:rPr dirty="0" baseline="-10416" sz="1200" spc="97">
                <a:latin typeface="Times New Roman"/>
                <a:cs typeface="Times New Roman"/>
              </a:rPr>
              <a:t>2</a:t>
            </a:r>
            <a:r>
              <a:rPr dirty="0" sz="1200" spc="-5">
                <a:latin typeface="Times New Roman"/>
                <a:cs typeface="Times New Roman"/>
              </a:rPr>
              <a:t>=</a:t>
            </a:r>
            <a:r>
              <a:rPr dirty="0" sz="1200" spc="45">
                <a:latin typeface="Times New Roman"/>
                <a:cs typeface="Times New Roman"/>
              </a:rPr>
              <a:t>p</a:t>
            </a:r>
            <a:r>
              <a:rPr dirty="0" baseline="-10416" sz="1200" spc="7">
                <a:latin typeface="Times New Roman"/>
                <a:cs typeface="Times New Roman"/>
              </a:rPr>
              <a:t>0</a:t>
            </a:r>
            <a:r>
              <a:rPr dirty="0" baseline="-10416" sz="1200">
                <a:latin typeface="Times New Roman"/>
                <a:cs typeface="Times New Roman"/>
              </a:rPr>
              <a:t>1  </a:t>
            </a:r>
            <a:r>
              <a:rPr dirty="0" baseline="-10416" sz="1200" spc="97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</a:t>
            </a:r>
            <a:r>
              <a:rPr dirty="0" sz="1200" spc="45">
                <a:latin typeface="Times New Roman"/>
                <a:cs typeface="Times New Roman"/>
              </a:rPr>
              <a:t>p</a:t>
            </a:r>
            <a:r>
              <a:rPr dirty="0" baseline="-10416" sz="1200">
                <a:latin typeface="Times New Roman"/>
                <a:cs typeface="Times New Roman"/>
              </a:rPr>
              <a:t>i</a:t>
            </a:r>
            <a:r>
              <a:rPr dirty="0" baseline="-10416" sz="1200" spc="97">
                <a:latin typeface="Times New Roman"/>
                <a:cs typeface="Times New Roman"/>
              </a:rPr>
              <a:t>3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60">
                <a:latin typeface="Times New Roman"/>
                <a:cs typeface="Times New Roman"/>
              </a:rPr>
              <a:t>p</a:t>
            </a:r>
            <a:r>
              <a:rPr dirty="0" baseline="-10416" sz="1200" spc="-15">
                <a:latin typeface="Times New Roman"/>
                <a:cs typeface="Times New Roman"/>
              </a:rPr>
              <a:t>o</a:t>
            </a:r>
            <a:r>
              <a:rPr dirty="0" baseline="-10416" sz="1200" spc="97">
                <a:latin typeface="Times New Roman"/>
                <a:cs typeface="Times New Roman"/>
              </a:rPr>
              <a:t>2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1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f</a:t>
            </a:r>
            <a:r>
              <a:rPr dirty="0" sz="1200">
                <a:latin typeface="Times New Roman"/>
                <a:cs typeface="Times New Roman"/>
              </a:rPr>
              <a:t>ind th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ntiti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indi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bo</a:t>
            </a:r>
            <a:r>
              <a:rPr dirty="0" sz="1200" spc="10">
                <a:latin typeface="Times New Roman"/>
                <a:cs typeface="Times New Roman"/>
              </a:rPr>
              <a:t>v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w</a:t>
            </a:r>
            <a:r>
              <a:rPr dirty="0" sz="1200">
                <a:latin typeface="Times New Roman"/>
                <a:cs typeface="Times New Roman"/>
              </a:rPr>
              <a:t>ill 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sulting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60">
                <a:latin typeface="Times New Roman"/>
                <a:cs typeface="Times New Roman"/>
              </a:rPr>
              <a:t>p</a:t>
            </a:r>
            <a:r>
              <a:rPr dirty="0" baseline="-10416" sz="1200" spc="-15">
                <a:latin typeface="Times New Roman"/>
                <a:cs typeface="Times New Roman"/>
              </a:rPr>
              <a:t>o</a:t>
            </a:r>
            <a:r>
              <a:rPr dirty="0" baseline="-10416" sz="1200" spc="97">
                <a:latin typeface="Times New Roman"/>
                <a:cs typeface="Times New Roman"/>
              </a:rPr>
              <a:t>3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60">
                <a:latin typeface="Times New Roman"/>
                <a:cs typeface="Times New Roman"/>
              </a:rPr>
              <a:t>p</a:t>
            </a:r>
            <a:r>
              <a:rPr dirty="0" baseline="-10416" sz="1200">
                <a:latin typeface="Times New Roman"/>
                <a:cs typeface="Times New Roman"/>
              </a:rPr>
              <a:t>i1 </a:t>
            </a:r>
            <a:r>
              <a:rPr dirty="0" baseline="-10416" sz="1200" spc="-52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hi</a:t>
            </a:r>
            <a:r>
              <a:rPr dirty="0" sz="1200" spc="-20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 is 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ea</a:t>
            </a:r>
            <a:r>
              <a:rPr dirty="0" sz="1200">
                <a:latin typeface="Times New Roman"/>
                <a:cs typeface="Times New Roman"/>
              </a:rPr>
              <a:t>su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5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1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25">
                <a:latin typeface="Times New Roman"/>
                <a:cs typeface="Times New Roman"/>
              </a:rPr>
              <a:t>s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00">
              <a:latin typeface="Times New Roman"/>
              <a:cs typeface="Times New Roman"/>
            </a:endParaRPr>
          </a:p>
          <a:p>
            <a:pPr marL="31115">
              <a:lnSpc>
                <a:spcPts val="1000"/>
              </a:lnSpc>
            </a:pPr>
            <a:r>
              <a:rPr dirty="0" sz="1000" spc="-100"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  <a:p>
            <a:pPr marL="12700" marR="5080" indent="-635">
              <a:lnSpc>
                <a:spcPct val="110400"/>
              </a:lnSpc>
            </a:pPr>
            <a:r>
              <a:rPr dirty="0" sz="1200" spc="-5">
                <a:latin typeface="Times New Roman"/>
                <a:cs typeface="Times New Roman"/>
              </a:rPr>
              <a:t>Q</a:t>
            </a:r>
            <a:r>
              <a:rPr dirty="0" sz="1200">
                <a:latin typeface="Times New Roman"/>
                <a:cs typeface="Times New Roman"/>
              </a:rPr>
              <a:t>1: </a:t>
            </a:r>
            <a:r>
              <a:rPr dirty="0" sz="1300" spc="-10">
                <a:latin typeface="Times New Roman"/>
                <a:cs typeface="Times New Roman"/>
              </a:rPr>
              <a:t>A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5">
                <a:latin typeface="Times New Roman"/>
                <a:cs typeface="Times New Roman"/>
              </a:rPr>
              <a:t>h</a:t>
            </a:r>
            <a:r>
              <a:rPr dirty="0" sz="1300" spc="-35">
                <a:latin typeface="Times New Roman"/>
                <a:cs typeface="Times New Roman"/>
              </a:rPr>
              <a:t>y</a:t>
            </a:r>
            <a:r>
              <a:rPr dirty="0" sz="1300" spc="-10">
                <a:latin typeface="Times New Roman"/>
                <a:cs typeface="Times New Roman"/>
              </a:rPr>
              <a:t>dro-el</a:t>
            </a:r>
            <a:r>
              <a:rPr dirty="0" sz="1300">
                <a:latin typeface="Times New Roman"/>
                <a:cs typeface="Times New Roman"/>
              </a:rPr>
              <a:t>e</a:t>
            </a:r>
            <a:r>
              <a:rPr dirty="0" sz="1300" spc="-5">
                <a:latin typeface="Times New Roman"/>
                <a:cs typeface="Times New Roman"/>
              </a:rPr>
              <a:t>ctric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g</a:t>
            </a:r>
            <a:r>
              <a:rPr dirty="0" sz="1300">
                <a:latin typeface="Times New Roman"/>
                <a:cs typeface="Times New Roman"/>
              </a:rPr>
              <a:t>e</a:t>
            </a:r>
            <a:r>
              <a:rPr dirty="0" sz="1300" spc="-10">
                <a:latin typeface="Times New Roman"/>
                <a:cs typeface="Times New Roman"/>
              </a:rPr>
              <a:t>nerating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pl</a:t>
            </a:r>
            <a:r>
              <a:rPr dirty="0" sz="1300">
                <a:latin typeface="Times New Roman"/>
                <a:cs typeface="Times New Roman"/>
              </a:rPr>
              <a:t>a</a:t>
            </a:r>
            <a:r>
              <a:rPr dirty="0" sz="1300" spc="-5">
                <a:latin typeface="Times New Roman"/>
                <a:cs typeface="Times New Roman"/>
              </a:rPr>
              <a:t>nt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s</a:t>
            </a:r>
            <a:r>
              <a:rPr dirty="0" sz="1300">
                <a:latin typeface="Times New Roman"/>
                <a:cs typeface="Times New Roman"/>
              </a:rPr>
              <a:t>u</a:t>
            </a:r>
            <a:r>
              <a:rPr dirty="0" sz="1300" spc="-10">
                <a:latin typeface="Times New Roman"/>
                <a:cs typeface="Times New Roman"/>
              </a:rPr>
              <a:t>ppl</a:t>
            </a:r>
            <a:r>
              <a:rPr dirty="0" sz="1300" spc="0">
                <a:latin typeface="Times New Roman"/>
                <a:cs typeface="Times New Roman"/>
              </a:rPr>
              <a:t>i</a:t>
            </a:r>
            <a:r>
              <a:rPr dirty="0" sz="1300" spc="-10">
                <a:latin typeface="Times New Roman"/>
                <a:cs typeface="Times New Roman"/>
              </a:rPr>
              <a:t>ed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0">
                <a:latin typeface="Times New Roman"/>
                <a:cs typeface="Times New Roman"/>
              </a:rPr>
              <a:t>f</a:t>
            </a:r>
            <a:r>
              <a:rPr dirty="0" sz="1300" spc="-10">
                <a:latin typeface="Times New Roman"/>
                <a:cs typeface="Times New Roman"/>
              </a:rPr>
              <a:t>rom</a:t>
            </a:r>
            <a:r>
              <a:rPr dirty="0" sz="1300" spc="-1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a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r</a:t>
            </a:r>
            <a:r>
              <a:rPr dirty="0" sz="1300">
                <a:latin typeface="Times New Roman"/>
                <a:cs typeface="Times New Roman"/>
              </a:rPr>
              <a:t>e</a:t>
            </a:r>
            <a:r>
              <a:rPr dirty="0" sz="1300" spc="-10">
                <a:latin typeface="Times New Roman"/>
                <a:cs typeface="Times New Roman"/>
              </a:rPr>
              <a:t>servoir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of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c</a:t>
            </a:r>
            <a:r>
              <a:rPr dirty="0" sz="1300" spc="-10">
                <a:latin typeface="Times New Roman"/>
                <a:cs typeface="Times New Roman"/>
              </a:rPr>
              <a:t>apaci</a:t>
            </a:r>
            <a:r>
              <a:rPr dirty="0" sz="1300" spc="10">
                <a:latin typeface="Times New Roman"/>
                <a:cs typeface="Times New Roman"/>
              </a:rPr>
              <a:t>t</a:t>
            </a:r>
            <a:r>
              <a:rPr dirty="0" sz="1300" spc="-10">
                <a:latin typeface="Times New Roman"/>
                <a:cs typeface="Times New Roman"/>
              </a:rPr>
              <a:t>y</a:t>
            </a:r>
            <a:r>
              <a:rPr dirty="0" sz="1300" spc="-2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20</a:t>
            </a:r>
            <a:r>
              <a:rPr dirty="0" sz="1300">
                <a:latin typeface="Times New Roman"/>
                <a:cs typeface="Times New Roman"/>
              </a:rPr>
              <a:t>*</a:t>
            </a:r>
            <a:r>
              <a:rPr dirty="0" sz="1300" spc="-10">
                <a:latin typeface="Times New Roman"/>
                <a:cs typeface="Times New Roman"/>
              </a:rPr>
              <a:t>1</a:t>
            </a:r>
            <a:r>
              <a:rPr dirty="0" sz="1300" spc="-5">
                <a:latin typeface="Times New Roman"/>
                <a:cs typeface="Times New Roman"/>
              </a:rPr>
              <a:t>0</a:t>
            </a:r>
            <a:r>
              <a:rPr dirty="0" baseline="39215" sz="1275">
                <a:latin typeface="Times New Roman"/>
                <a:cs typeface="Times New Roman"/>
              </a:rPr>
              <a:t>6 </a:t>
            </a:r>
            <a:r>
              <a:rPr dirty="0" baseline="39215" sz="1275" spc="-127">
                <a:latin typeface="Times New Roman"/>
                <a:cs typeface="Times New Roman"/>
              </a:rPr>
              <a:t> </a:t>
            </a:r>
            <a:r>
              <a:rPr dirty="0" sz="1300" spc="-30">
                <a:latin typeface="Times New Roman"/>
                <a:cs typeface="Times New Roman"/>
              </a:rPr>
              <a:t>m</a:t>
            </a:r>
            <a:r>
              <a:rPr dirty="0" baseline="39215" sz="1275">
                <a:latin typeface="Times New Roman"/>
                <a:cs typeface="Times New Roman"/>
              </a:rPr>
              <a:t>3 </a:t>
            </a:r>
            <a:r>
              <a:rPr dirty="0" baseline="39215" sz="1275" spc="-142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with</a:t>
            </a:r>
            <a:r>
              <a:rPr dirty="0" sz="1300" spc="-10">
                <a:latin typeface="Times New Roman"/>
                <a:cs typeface="Times New Roman"/>
              </a:rPr>
              <a:t> ahead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of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20</a:t>
            </a:r>
            <a:r>
              <a:rPr dirty="0" sz="1300">
                <a:latin typeface="Times New Roman"/>
                <a:cs typeface="Times New Roman"/>
              </a:rPr>
              <a:t>0</a:t>
            </a:r>
            <a:r>
              <a:rPr dirty="0" sz="1300" spc="-30">
                <a:latin typeface="Times New Roman"/>
                <a:cs typeface="Times New Roman"/>
              </a:rPr>
              <a:t>m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The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5">
                <a:latin typeface="Times New Roman"/>
                <a:cs typeface="Times New Roman"/>
              </a:rPr>
              <a:t>h</a:t>
            </a:r>
            <a:r>
              <a:rPr dirty="0" sz="1300" spc="-25">
                <a:latin typeface="Times New Roman"/>
                <a:cs typeface="Times New Roman"/>
              </a:rPr>
              <a:t>y</a:t>
            </a:r>
            <a:r>
              <a:rPr dirty="0" sz="1300" spc="-10">
                <a:latin typeface="Times New Roman"/>
                <a:cs typeface="Times New Roman"/>
              </a:rPr>
              <a:t>draulic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e</a:t>
            </a:r>
            <a:r>
              <a:rPr dirty="0" sz="1300" spc="0">
                <a:latin typeface="Times New Roman"/>
                <a:cs typeface="Times New Roman"/>
              </a:rPr>
              <a:t>ff</a:t>
            </a:r>
            <a:r>
              <a:rPr dirty="0" sz="1300" spc="-5">
                <a:latin typeface="Times New Roman"/>
                <a:cs typeface="Times New Roman"/>
              </a:rPr>
              <a:t>icien</a:t>
            </a:r>
            <a:r>
              <a:rPr dirty="0" sz="1300">
                <a:latin typeface="Times New Roman"/>
                <a:cs typeface="Times New Roman"/>
              </a:rPr>
              <a:t>c</a:t>
            </a:r>
            <a:r>
              <a:rPr dirty="0" sz="1300" spc="-10">
                <a:latin typeface="Times New Roman"/>
                <a:cs typeface="Times New Roman"/>
              </a:rPr>
              <a:t>y</a:t>
            </a:r>
            <a:r>
              <a:rPr dirty="0" sz="1300" spc="-2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of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</a:t>
            </a:r>
            <a:r>
              <a:rPr dirty="0" sz="1300">
                <a:latin typeface="Times New Roman"/>
                <a:cs typeface="Times New Roman"/>
              </a:rPr>
              <a:t>h</a:t>
            </a:r>
            <a:r>
              <a:rPr dirty="0" sz="1300" spc="-10">
                <a:latin typeface="Times New Roman"/>
                <a:cs typeface="Times New Roman"/>
              </a:rPr>
              <a:t>e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plant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0</a:t>
            </a:r>
            <a:r>
              <a:rPr dirty="0" sz="1300" spc="0">
                <a:latin typeface="Times New Roman"/>
                <a:cs typeface="Times New Roman"/>
              </a:rPr>
              <a:t>.</a:t>
            </a:r>
            <a:r>
              <a:rPr dirty="0" sz="1300" spc="-10">
                <a:latin typeface="Times New Roman"/>
                <a:cs typeface="Times New Roman"/>
              </a:rPr>
              <a:t>8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and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0">
                <a:latin typeface="Times New Roman"/>
                <a:cs typeface="Times New Roman"/>
              </a:rPr>
              <a:t>t</a:t>
            </a:r>
            <a:r>
              <a:rPr dirty="0" sz="1300" spc="-10">
                <a:latin typeface="Times New Roman"/>
                <a:cs typeface="Times New Roman"/>
              </a:rPr>
              <a:t>he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e</a:t>
            </a:r>
            <a:r>
              <a:rPr dirty="0" sz="1300" spc="0">
                <a:latin typeface="Times New Roman"/>
                <a:cs typeface="Times New Roman"/>
              </a:rPr>
              <a:t>l</a:t>
            </a:r>
            <a:r>
              <a:rPr dirty="0" sz="1300" spc="-5">
                <a:latin typeface="Times New Roman"/>
                <a:cs typeface="Times New Roman"/>
              </a:rPr>
              <a:t>ectric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e</a:t>
            </a:r>
            <a:r>
              <a:rPr dirty="0" sz="1300" spc="0">
                <a:latin typeface="Times New Roman"/>
                <a:cs typeface="Times New Roman"/>
              </a:rPr>
              <a:t>ff</a:t>
            </a:r>
            <a:r>
              <a:rPr dirty="0" sz="1300" spc="-5">
                <a:latin typeface="Times New Roman"/>
                <a:cs typeface="Times New Roman"/>
              </a:rPr>
              <a:t>icien</a:t>
            </a:r>
            <a:r>
              <a:rPr dirty="0" sz="1300">
                <a:latin typeface="Times New Roman"/>
                <a:cs typeface="Times New Roman"/>
              </a:rPr>
              <a:t>c</a:t>
            </a:r>
            <a:r>
              <a:rPr dirty="0" sz="1300" spc="-10">
                <a:latin typeface="Times New Roman"/>
                <a:cs typeface="Times New Roman"/>
              </a:rPr>
              <a:t>y</a:t>
            </a:r>
            <a:r>
              <a:rPr dirty="0" sz="1300" spc="-2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0</a:t>
            </a:r>
            <a:r>
              <a:rPr dirty="0" sz="1300" spc="0">
                <a:latin typeface="Times New Roman"/>
                <a:cs typeface="Times New Roman"/>
              </a:rPr>
              <a:t>.</a:t>
            </a:r>
            <a:r>
              <a:rPr dirty="0" sz="1300" spc="-5">
                <a:latin typeface="Times New Roman"/>
                <a:cs typeface="Times New Roman"/>
              </a:rPr>
              <a:t>9.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what</a:t>
            </a:r>
            <a:r>
              <a:rPr dirty="0" sz="1300" spc="-5">
                <a:latin typeface="Times New Roman"/>
                <a:cs typeface="Times New Roman"/>
              </a:rPr>
              <a:t> is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the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total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available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e</a:t>
            </a:r>
            <a:r>
              <a:rPr dirty="0" sz="1300">
                <a:latin typeface="Times New Roman"/>
                <a:cs typeface="Times New Roman"/>
              </a:rPr>
              <a:t>n</a:t>
            </a:r>
            <a:r>
              <a:rPr dirty="0" sz="1300" spc="-5">
                <a:latin typeface="Times New Roman"/>
                <a:cs typeface="Times New Roman"/>
              </a:rPr>
              <a:t>er</a:t>
            </a:r>
            <a:r>
              <a:rPr dirty="0" sz="1300" spc="5">
                <a:latin typeface="Times New Roman"/>
                <a:cs typeface="Times New Roman"/>
              </a:rPr>
              <a:t>g</a:t>
            </a:r>
            <a:r>
              <a:rPr dirty="0" sz="1300" spc="-10">
                <a:latin typeface="Times New Roman"/>
                <a:cs typeface="Times New Roman"/>
              </a:rPr>
              <a:t>y</a:t>
            </a:r>
            <a:r>
              <a:rPr dirty="0" sz="1300" spc="-2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?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31750" indent="-635">
              <a:lnSpc>
                <a:spcPct val="110200"/>
              </a:lnSpc>
            </a:pPr>
            <a:r>
              <a:rPr dirty="0" sz="1200" spc="-5">
                <a:latin typeface="Times New Roman"/>
                <a:cs typeface="Times New Roman"/>
              </a:rPr>
              <a:t>Q</a:t>
            </a:r>
            <a:r>
              <a:rPr dirty="0" sz="1200">
                <a:latin typeface="Times New Roman"/>
                <a:cs typeface="Times New Roman"/>
              </a:rPr>
              <a:t>2: </a:t>
            </a:r>
            <a:r>
              <a:rPr dirty="0" sz="1300" spc="-10">
                <a:latin typeface="Times New Roman"/>
                <a:cs typeface="Times New Roman"/>
              </a:rPr>
              <a:t>A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5">
                <a:latin typeface="Times New Roman"/>
                <a:cs typeface="Times New Roman"/>
              </a:rPr>
              <a:t>h</a:t>
            </a:r>
            <a:r>
              <a:rPr dirty="0" sz="1300" spc="-35">
                <a:latin typeface="Times New Roman"/>
                <a:cs typeface="Times New Roman"/>
              </a:rPr>
              <a:t>y</a:t>
            </a:r>
            <a:r>
              <a:rPr dirty="0" sz="1300" spc="-10">
                <a:latin typeface="Times New Roman"/>
                <a:cs typeface="Times New Roman"/>
              </a:rPr>
              <a:t>dro-el</a:t>
            </a:r>
            <a:r>
              <a:rPr dirty="0" sz="1300">
                <a:latin typeface="Times New Roman"/>
                <a:cs typeface="Times New Roman"/>
              </a:rPr>
              <a:t>e</a:t>
            </a:r>
            <a:r>
              <a:rPr dirty="0" sz="1300" spc="-5">
                <a:latin typeface="Times New Roman"/>
                <a:cs typeface="Times New Roman"/>
              </a:rPr>
              <a:t>ctric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g</a:t>
            </a:r>
            <a:r>
              <a:rPr dirty="0" sz="1300">
                <a:latin typeface="Times New Roman"/>
                <a:cs typeface="Times New Roman"/>
              </a:rPr>
              <a:t>e</a:t>
            </a:r>
            <a:r>
              <a:rPr dirty="0" sz="1300" spc="-10">
                <a:latin typeface="Times New Roman"/>
                <a:cs typeface="Times New Roman"/>
              </a:rPr>
              <a:t>nerating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pl</a:t>
            </a:r>
            <a:r>
              <a:rPr dirty="0" sz="1300">
                <a:latin typeface="Times New Roman"/>
                <a:cs typeface="Times New Roman"/>
              </a:rPr>
              <a:t>a</a:t>
            </a:r>
            <a:r>
              <a:rPr dirty="0" sz="1300" spc="-5">
                <a:latin typeface="Times New Roman"/>
                <a:cs typeface="Times New Roman"/>
              </a:rPr>
              <a:t>nt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s</a:t>
            </a:r>
            <a:r>
              <a:rPr dirty="0" sz="1300">
                <a:latin typeface="Times New Roman"/>
                <a:cs typeface="Times New Roman"/>
              </a:rPr>
              <a:t>u</a:t>
            </a:r>
            <a:r>
              <a:rPr dirty="0" sz="1300" spc="-10">
                <a:latin typeface="Times New Roman"/>
                <a:cs typeface="Times New Roman"/>
              </a:rPr>
              <a:t>ppl</a:t>
            </a:r>
            <a:r>
              <a:rPr dirty="0" sz="1300" spc="0">
                <a:latin typeface="Times New Roman"/>
                <a:cs typeface="Times New Roman"/>
              </a:rPr>
              <a:t>i</a:t>
            </a:r>
            <a:r>
              <a:rPr dirty="0" sz="1300" spc="-10">
                <a:latin typeface="Times New Roman"/>
                <a:cs typeface="Times New Roman"/>
              </a:rPr>
              <a:t>ed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0">
                <a:latin typeface="Times New Roman"/>
                <a:cs typeface="Times New Roman"/>
              </a:rPr>
              <a:t>f</a:t>
            </a:r>
            <a:r>
              <a:rPr dirty="0" sz="1300" spc="-10">
                <a:latin typeface="Times New Roman"/>
                <a:cs typeface="Times New Roman"/>
              </a:rPr>
              <a:t>rom</a:t>
            </a:r>
            <a:r>
              <a:rPr dirty="0" sz="1300" spc="-1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a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r</a:t>
            </a:r>
            <a:r>
              <a:rPr dirty="0" sz="1300">
                <a:latin typeface="Times New Roman"/>
                <a:cs typeface="Times New Roman"/>
              </a:rPr>
              <a:t>e</a:t>
            </a:r>
            <a:r>
              <a:rPr dirty="0" sz="1300" spc="-10">
                <a:latin typeface="Times New Roman"/>
                <a:cs typeface="Times New Roman"/>
              </a:rPr>
              <a:t>servoir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h</a:t>
            </a:r>
            <a:r>
              <a:rPr dirty="0" sz="1300" spc="-10">
                <a:latin typeface="Times New Roman"/>
                <a:cs typeface="Times New Roman"/>
              </a:rPr>
              <a:t>as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ahead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of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20</a:t>
            </a:r>
            <a:r>
              <a:rPr dirty="0" sz="1300">
                <a:latin typeface="Times New Roman"/>
                <a:cs typeface="Times New Roman"/>
              </a:rPr>
              <a:t>0</a:t>
            </a:r>
            <a:r>
              <a:rPr dirty="0" sz="1300" spc="-30">
                <a:latin typeface="Times New Roman"/>
                <a:cs typeface="Times New Roman"/>
              </a:rPr>
              <a:t>m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T</a:t>
            </a:r>
            <a:r>
              <a:rPr dirty="0" sz="1300">
                <a:latin typeface="Times New Roman"/>
                <a:cs typeface="Times New Roman"/>
              </a:rPr>
              <a:t>h</a:t>
            </a:r>
            <a:r>
              <a:rPr dirty="0" sz="1300" spc="-10">
                <a:latin typeface="Times New Roman"/>
                <a:cs typeface="Times New Roman"/>
              </a:rPr>
              <a:t>e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h</a:t>
            </a:r>
            <a:r>
              <a:rPr dirty="0" sz="1300" spc="-35">
                <a:latin typeface="Times New Roman"/>
                <a:cs typeface="Times New Roman"/>
              </a:rPr>
              <a:t>y</a:t>
            </a:r>
            <a:r>
              <a:rPr dirty="0" sz="1300">
                <a:latin typeface="Times New Roman"/>
                <a:cs typeface="Times New Roman"/>
              </a:rPr>
              <a:t>d</a:t>
            </a:r>
            <a:r>
              <a:rPr dirty="0" sz="1300" spc="-5">
                <a:latin typeface="Times New Roman"/>
                <a:cs typeface="Times New Roman"/>
              </a:rPr>
              <a:t>raulic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e</a:t>
            </a:r>
            <a:r>
              <a:rPr dirty="0" sz="1300" spc="0">
                <a:latin typeface="Times New Roman"/>
                <a:cs typeface="Times New Roman"/>
              </a:rPr>
              <a:t>ff</a:t>
            </a:r>
            <a:r>
              <a:rPr dirty="0" sz="1300" spc="-5">
                <a:latin typeface="Times New Roman"/>
                <a:cs typeface="Times New Roman"/>
              </a:rPr>
              <a:t>icien</a:t>
            </a:r>
            <a:r>
              <a:rPr dirty="0" sz="1300">
                <a:latin typeface="Times New Roman"/>
                <a:cs typeface="Times New Roman"/>
              </a:rPr>
              <a:t>c</a:t>
            </a:r>
            <a:r>
              <a:rPr dirty="0" sz="1300" spc="-10">
                <a:latin typeface="Times New Roman"/>
                <a:cs typeface="Times New Roman"/>
              </a:rPr>
              <a:t>y</a:t>
            </a:r>
            <a:r>
              <a:rPr dirty="0" sz="1300" spc="-1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of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the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plant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is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0.8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and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the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electric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e</a:t>
            </a:r>
            <a:r>
              <a:rPr dirty="0" sz="1300" spc="0">
                <a:latin typeface="Times New Roman"/>
                <a:cs typeface="Times New Roman"/>
              </a:rPr>
              <a:t>ff</a:t>
            </a:r>
            <a:r>
              <a:rPr dirty="0" sz="1300" spc="-5">
                <a:latin typeface="Times New Roman"/>
                <a:cs typeface="Times New Roman"/>
              </a:rPr>
              <a:t>icien</a:t>
            </a:r>
            <a:r>
              <a:rPr dirty="0" sz="1300">
                <a:latin typeface="Times New Roman"/>
                <a:cs typeface="Times New Roman"/>
              </a:rPr>
              <a:t>c</a:t>
            </a:r>
            <a:r>
              <a:rPr dirty="0" sz="1300" spc="-10">
                <a:latin typeface="Times New Roman"/>
                <a:cs typeface="Times New Roman"/>
              </a:rPr>
              <a:t>y</a:t>
            </a:r>
            <a:r>
              <a:rPr dirty="0" sz="1300" spc="-2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0</a:t>
            </a:r>
            <a:r>
              <a:rPr dirty="0" sz="1300" spc="5">
                <a:latin typeface="Times New Roman"/>
                <a:cs typeface="Times New Roman"/>
              </a:rPr>
              <a:t>.</a:t>
            </a:r>
            <a:r>
              <a:rPr dirty="0" sz="1300" spc="-5">
                <a:latin typeface="Times New Roman"/>
                <a:cs typeface="Times New Roman"/>
              </a:rPr>
              <a:t>9.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The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plant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suppl</a:t>
            </a:r>
            <a:r>
              <a:rPr dirty="0" sz="1300" spc="0">
                <a:latin typeface="Times New Roman"/>
                <a:cs typeface="Times New Roman"/>
              </a:rPr>
              <a:t>i</a:t>
            </a:r>
            <a:r>
              <a:rPr dirty="0" sz="1300" spc="-10">
                <a:latin typeface="Times New Roman"/>
                <a:cs typeface="Times New Roman"/>
              </a:rPr>
              <a:t>es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a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load</a:t>
            </a:r>
            <a:r>
              <a:rPr dirty="0" sz="1300" spc="-5">
                <a:latin typeface="Times New Roman"/>
                <a:cs typeface="Times New Roman"/>
              </a:rPr>
              <a:t> of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12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5">
                <a:latin typeface="Times New Roman"/>
                <a:cs typeface="Times New Roman"/>
              </a:rPr>
              <a:t>MW</a:t>
            </a:r>
            <a:r>
              <a:rPr dirty="0" sz="1300" spc="-15">
                <a:latin typeface="Times New Roman"/>
                <a:cs typeface="Times New Roman"/>
              </a:rPr>
              <a:t> </a:t>
            </a:r>
            <a:r>
              <a:rPr dirty="0" sz="1300" spc="0">
                <a:latin typeface="Times New Roman"/>
                <a:cs typeface="Times New Roman"/>
              </a:rPr>
              <a:t>f</a:t>
            </a:r>
            <a:r>
              <a:rPr dirty="0" sz="1300" spc="-10">
                <a:latin typeface="Times New Roman"/>
                <a:cs typeface="Times New Roman"/>
              </a:rPr>
              <a:t>or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4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h</a:t>
            </a:r>
            <a:r>
              <a:rPr dirty="0" sz="1300">
                <a:latin typeface="Times New Roman"/>
                <a:cs typeface="Times New Roman"/>
              </a:rPr>
              <a:t>o</a:t>
            </a:r>
            <a:r>
              <a:rPr dirty="0" sz="1300" spc="-5">
                <a:latin typeface="Times New Roman"/>
                <a:cs typeface="Times New Roman"/>
              </a:rPr>
              <a:t>urs.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Calculate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</a:t>
            </a:r>
            <a:r>
              <a:rPr dirty="0" sz="1300">
                <a:latin typeface="Times New Roman"/>
                <a:cs typeface="Times New Roman"/>
              </a:rPr>
              <a:t>h</a:t>
            </a:r>
            <a:r>
              <a:rPr dirty="0" sz="1300" spc="-10">
                <a:latin typeface="Times New Roman"/>
                <a:cs typeface="Times New Roman"/>
              </a:rPr>
              <a:t>e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0">
                <a:latin typeface="Times New Roman"/>
                <a:cs typeface="Times New Roman"/>
              </a:rPr>
              <a:t>f</a:t>
            </a:r>
            <a:r>
              <a:rPr dirty="0" sz="1300" spc="-5">
                <a:latin typeface="Times New Roman"/>
                <a:cs typeface="Times New Roman"/>
              </a:rPr>
              <a:t>all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in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the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level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of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the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reservo</a:t>
            </a:r>
            <a:r>
              <a:rPr dirty="0" sz="1300" spc="0">
                <a:latin typeface="Times New Roman"/>
                <a:cs typeface="Times New Roman"/>
              </a:rPr>
              <a:t>i</a:t>
            </a:r>
            <a:r>
              <a:rPr dirty="0" sz="1300" spc="-5">
                <a:latin typeface="Times New Roman"/>
                <a:cs typeface="Times New Roman"/>
              </a:rPr>
              <a:t>r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d</a:t>
            </a:r>
            <a:r>
              <a:rPr dirty="0" sz="1300" spc="-10">
                <a:latin typeface="Times New Roman"/>
                <a:cs typeface="Times New Roman"/>
              </a:rPr>
              <a:t>uring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this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period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if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the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area</a:t>
            </a:r>
            <a:r>
              <a:rPr dirty="0" sz="1300" spc="-5">
                <a:latin typeface="Times New Roman"/>
                <a:cs typeface="Times New Roman"/>
              </a:rPr>
              <a:t> of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the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reservoir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3K</a:t>
            </a:r>
            <a:r>
              <a:rPr dirty="0" sz="1300" spc="-15">
                <a:latin typeface="Times New Roman"/>
                <a:cs typeface="Times New Roman"/>
              </a:rPr>
              <a:t>m</a:t>
            </a:r>
            <a:r>
              <a:rPr dirty="0" baseline="39215" sz="1275" spc="-15">
                <a:latin typeface="Times New Roman"/>
                <a:cs typeface="Times New Roman"/>
              </a:rPr>
              <a:t>2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18745">
              <a:lnSpc>
                <a:spcPct val="110000"/>
              </a:lnSpc>
            </a:pPr>
            <a:r>
              <a:rPr dirty="0" sz="1300" spc="-10">
                <a:latin typeface="Times New Roman"/>
                <a:cs typeface="Times New Roman"/>
              </a:rPr>
              <a:t>Q3: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the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res</a:t>
            </a:r>
            <a:r>
              <a:rPr dirty="0" sz="1300">
                <a:latin typeface="Times New Roman"/>
                <a:cs typeface="Times New Roman"/>
              </a:rPr>
              <a:t>e</a:t>
            </a:r>
            <a:r>
              <a:rPr dirty="0" sz="1300" spc="-5">
                <a:latin typeface="Times New Roman"/>
                <a:cs typeface="Times New Roman"/>
              </a:rPr>
              <a:t>rvoir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in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the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previous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p</a:t>
            </a:r>
            <a:r>
              <a:rPr dirty="0" sz="1300" spc="-10">
                <a:latin typeface="Times New Roman"/>
                <a:cs typeface="Times New Roman"/>
              </a:rPr>
              <a:t>robl</a:t>
            </a:r>
            <a:r>
              <a:rPr dirty="0" sz="1300">
                <a:latin typeface="Times New Roman"/>
                <a:cs typeface="Times New Roman"/>
              </a:rPr>
              <a:t>e</a:t>
            </a:r>
            <a:r>
              <a:rPr dirty="0" sz="1300" spc="-15">
                <a:latin typeface="Times New Roman"/>
                <a:cs typeface="Times New Roman"/>
              </a:rPr>
              <a:t>m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a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supplied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5">
                <a:latin typeface="Times New Roman"/>
                <a:cs typeface="Times New Roman"/>
              </a:rPr>
              <a:t>b</a:t>
            </a:r>
            <a:r>
              <a:rPr dirty="0" sz="1300" spc="-10">
                <a:latin typeface="Times New Roman"/>
                <a:cs typeface="Times New Roman"/>
              </a:rPr>
              <a:t>y</a:t>
            </a:r>
            <a:r>
              <a:rPr dirty="0" sz="1300" spc="-1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a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river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at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0">
                <a:latin typeface="Times New Roman"/>
                <a:cs typeface="Times New Roman"/>
              </a:rPr>
              <a:t>t</a:t>
            </a:r>
            <a:r>
              <a:rPr dirty="0" sz="1300" spc="-10">
                <a:latin typeface="Times New Roman"/>
                <a:cs typeface="Times New Roman"/>
              </a:rPr>
              <a:t>he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rate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of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2</a:t>
            </a:r>
            <a:r>
              <a:rPr dirty="0" sz="1300" spc="-30">
                <a:latin typeface="Times New Roman"/>
                <a:cs typeface="Times New Roman"/>
              </a:rPr>
              <a:t>m</a:t>
            </a:r>
            <a:r>
              <a:rPr dirty="0" sz="1300" spc="-5">
                <a:latin typeface="Times New Roman"/>
                <a:cs typeface="Times New Roman"/>
              </a:rPr>
              <a:t>3/sec.</a:t>
            </a:r>
            <a:r>
              <a:rPr dirty="0" sz="1300" spc="-10">
                <a:latin typeface="Times New Roman"/>
                <a:cs typeface="Times New Roman"/>
              </a:rPr>
              <a:t> Ass</a:t>
            </a:r>
            <a:r>
              <a:rPr dirty="0" sz="1300">
                <a:latin typeface="Times New Roman"/>
                <a:cs typeface="Times New Roman"/>
              </a:rPr>
              <a:t>u</a:t>
            </a:r>
            <a:r>
              <a:rPr dirty="0" sz="1300" spc="-30">
                <a:latin typeface="Times New Roman"/>
                <a:cs typeface="Times New Roman"/>
              </a:rPr>
              <a:t>m</a:t>
            </a:r>
            <a:r>
              <a:rPr dirty="0" sz="1300" spc="-10">
                <a:latin typeface="Times New Roman"/>
                <a:cs typeface="Times New Roman"/>
              </a:rPr>
              <a:t>ing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consta</a:t>
            </a:r>
            <a:r>
              <a:rPr dirty="0" sz="1300">
                <a:latin typeface="Times New Roman"/>
                <a:cs typeface="Times New Roman"/>
              </a:rPr>
              <a:t>n</a:t>
            </a:r>
            <a:r>
              <a:rPr dirty="0" sz="1300" spc="-5">
                <a:latin typeface="Times New Roman"/>
                <a:cs typeface="Times New Roman"/>
              </a:rPr>
              <a:t>t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he</a:t>
            </a:r>
            <a:r>
              <a:rPr dirty="0" sz="1300">
                <a:latin typeface="Times New Roman"/>
                <a:cs typeface="Times New Roman"/>
              </a:rPr>
              <a:t>a</a:t>
            </a:r>
            <a:r>
              <a:rPr dirty="0" sz="1300" spc="-10">
                <a:latin typeface="Times New Roman"/>
                <a:cs typeface="Times New Roman"/>
              </a:rPr>
              <a:t>d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e</a:t>
            </a:r>
            <a:r>
              <a:rPr dirty="0" sz="1300" spc="0">
                <a:latin typeface="Times New Roman"/>
                <a:cs typeface="Times New Roman"/>
              </a:rPr>
              <a:t>ff</a:t>
            </a:r>
            <a:r>
              <a:rPr dirty="0" sz="1300" spc="-5">
                <a:latin typeface="Times New Roman"/>
                <a:cs typeface="Times New Roman"/>
              </a:rPr>
              <a:t>icien</a:t>
            </a:r>
            <a:r>
              <a:rPr dirty="0" sz="1300">
                <a:latin typeface="Times New Roman"/>
                <a:cs typeface="Times New Roman"/>
              </a:rPr>
              <a:t>c</a:t>
            </a:r>
            <a:r>
              <a:rPr dirty="0" sz="1300" spc="-50">
                <a:latin typeface="Times New Roman"/>
                <a:cs typeface="Times New Roman"/>
              </a:rPr>
              <a:t>y</a:t>
            </a:r>
            <a:r>
              <a:rPr dirty="0" sz="1300" spc="-5">
                <a:latin typeface="Times New Roman"/>
                <a:cs typeface="Times New Roman"/>
              </a:rPr>
              <a:t>,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what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d</a:t>
            </a:r>
            <a:r>
              <a:rPr dirty="0" sz="1300" spc="-10">
                <a:latin typeface="Times New Roman"/>
                <a:cs typeface="Times New Roman"/>
              </a:rPr>
              <a:t>oes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this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0">
                <a:latin typeface="Times New Roman"/>
                <a:cs typeface="Times New Roman"/>
              </a:rPr>
              <a:t>f</a:t>
            </a:r>
            <a:r>
              <a:rPr dirty="0" sz="1300" spc="-10">
                <a:latin typeface="Times New Roman"/>
                <a:cs typeface="Times New Roman"/>
              </a:rPr>
              <a:t>low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represent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in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0">
                <a:latin typeface="Times New Roman"/>
                <a:cs typeface="Times New Roman"/>
              </a:rPr>
              <a:t>t</a:t>
            </a:r>
            <a:r>
              <a:rPr dirty="0" sz="1300" spc="-10">
                <a:latin typeface="Times New Roman"/>
                <a:cs typeface="Times New Roman"/>
              </a:rPr>
              <a:t>erms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of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30">
                <a:latin typeface="Times New Roman"/>
                <a:cs typeface="Times New Roman"/>
              </a:rPr>
              <a:t>m</a:t>
            </a:r>
            <a:r>
              <a:rPr dirty="0" sz="1300">
                <a:latin typeface="Times New Roman"/>
                <a:cs typeface="Times New Roman"/>
              </a:rPr>
              <a:t>e</a:t>
            </a:r>
            <a:r>
              <a:rPr dirty="0" sz="1300" spc="-10">
                <a:latin typeface="Times New Roman"/>
                <a:cs typeface="Times New Roman"/>
              </a:rPr>
              <a:t>ga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watt</a:t>
            </a:r>
            <a:r>
              <a:rPr dirty="0" sz="1300" spc="0">
                <a:latin typeface="Times New Roman"/>
                <a:cs typeface="Times New Roman"/>
              </a:rPr>
              <a:t>s</a:t>
            </a:r>
            <a:r>
              <a:rPr dirty="0" sz="1300" spc="-5">
                <a:latin typeface="Times New Roman"/>
                <a:cs typeface="Times New Roman"/>
              </a:rPr>
              <a:t>,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mega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300" spc="-10">
                <a:latin typeface="Times New Roman"/>
                <a:cs typeface="Times New Roman"/>
              </a:rPr>
              <a:t>watt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hours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per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d</a:t>
            </a:r>
            <a:r>
              <a:rPr dirty="0" sz="1300" spc="5">
                <a:latin typeface="Times New Roman"/>
                <a:cs typeface="Times New Roman"/>
              </a:rPr>
              <a:t>a</a:t>
            </a:r>
            <a:r>
              <a:rPr dirty="0" sz="1300" spc="-10">
                <a:latin typeface="Times New Roman"/>
                <a:cs typeface="Times New Roman"/>
              </a:rPr>
              <a:t>y</a:t>
            </a:r>
            <a:r>
              <a:rPr dirty="0" sz="1300" spc="-2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a</a:t>
            </a:r>
            <a:r>
              <a:rPr dirty="0" sz="1300" spc="-10">
                <a:latin typeface="Times New Roman"/>
                <a:cs typeface="Times New Roman"/>
              </a:rPr>
              <a:t>nd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giga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watt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h</a:t>
            </a:r>
            <a:r>
              <a:rPr dirty="0" sz="1300" spc="-10">
                <a:latin typeface="Times New Roman"/>
                <a:cs typeface="Times New Roman"/>
              </a:rPr>
              <a:t>ours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per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an</a:t>
            </a:r>
            <a:r>
              <a:rPr dirty="0" sz="1300" spc="0">
                <a:latin typeface="Times New Roman"/>
                <a:cs typeface="Times New Roman"/>
              </a:rPr>
              <a:t>n</a:t>
            </a:r>
            <a:r>
              <a:rPr dirty="0" sz="1300" spc="-10">
                <a:latin typeface="Times New Roman"/>
                <a:cs typeface="Times New Roman"/>
              </a:rPr>
              <a:t>u</a:t>
            </a:r>
            <a:r>
              <a:rPr dirty="0" sz="1300" spc="-30">
                <a:latin typeface="Times New Roman"/>
                <a:cs typeface="Times New Roman"/>
              </a:rPr>
              <a:t>m</a:t>
            </a:r>
            <a:r>
              <a:rPr dirty="0" sz="1300" spc="-10">
                <a:latin typeface="Times New Roman"/>
                <a:cs typeface="Times New Roman"/>
              </a:rPr>
              <a:t>?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ATM CNTER</dc:creator>
  <dcterms:created xsi:type="dcterms:W3CDTF">2018-11-11T10:22:02Z</dcterms:created>
  <dcterms:modified xsi:type="dcterms:W3CDTF">2018-11-11T10:22:02Z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LastSaved">
    <vt:filetime>2018-11-11T00:00:00Z</vt:filetime>
  </property>
</Properties>
</file>